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317" r:id="rId4"/>
    <p:sldId id="259" r:id="rId5"/>
    <p:sldId id="282" r:id="rId6"/>
    <p:sldId id="322" r:id="rId7"/>
    <p:sldId id="283" r:id="rId8"/>
    <p:sldId id="319" r:id="rId9"/>
    <p:sldId id="260" r:id="rId10"/>
    <p:sldId id="277" r:id="rId11"/>
    <p:sldId id="318" r:id="rId12"/>
    <p:sldId id="271" r:id="rId13"/>
    <p:sldId id="269" r:id="rId14"/>
    <p:sldId id="273" r:id="rId15"/>
    <p:sldId id="274" r:id="rId16"/>
    <p:sldId id="275" r:id="rId17"/>
    <p:sldId id="276" r:id="rId18"/>
    <p:sldId id="263" r:id="rId19"/>
    <p:sldId id="267" r:id="rId20"/>
    <p:sldId id="268" r:id="rId21"/>
    <p:sldId id="278" r:id="rId22"/>
    <p:sldId id="320" r:id="rId23"/>
    <p:sldId id="291" r:id="rId24"/>
    <p:sldId id="292" r:id="rId25"/>
    <p:sldId id="294" r:id="rId26"/>
    <p:sldId id="296" r:id="rId27"/>
    <p:sldId id="297" r:id="rId28"/>
    <p:sldId id="299" r:id="rId29"/>
    <p:sldId id="301" r:id="rId30"/>
    <p:sldId id="303" r:id="rId31"/>
    <p:sldId id="310" r:id="rId32"/>
    <p:sldId id="311" r:id="rId33"/>
    <p:sldId id="314" r:id="rId34"/>
    <p:sldId id="316" r:id="rId35"/>
    <p:sldId id="284" r:id="rId36"/>
    <p:sldId id="285" r:id="rId37"/>
    <p:sldId id="286" r:id="rId38"/>
    <p:sldId id="2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Rawlings" initials="DR" lastIdx="27" clrIdx="0">
    <p:extLst/>
  </p:cmAuthor>
  <p:cmAuthor id="2" name="LEI-MK-MCL-5739 Elmore"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EA4"/>
    <a:srgbClr val="FF43A1"/>
    <a:srgbClr val="FF65B2"/>
    <a:srgbClr val="F20079"/>
    <a:srgbClr val="DE006F"/>
    <a:srgbClr val="C00060"/>
    <a:srgbClr val="FF99CC"/>
    <a:srgbClr val="FF71B8"/>
    <a:srgbClr val="FF5BAD"/>
    <a:srgbClr val="FF5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4" autoAdjust="0"/>
    <p:restoredTop sz="76488" autoAdjust="0"/>
  </p:normalViewPr>
  <p:slideViewPr>
    <p:cSldViewPr snapToGrid="0">
      <p:cViewPr varScale="1">
        <p:scale>
          <a:sx n="57" d="100"/>
          <a:sy n="57" d="100"/>
        </p:scale>
        <p:origin x="1452" y="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BAA7B-741F-A349-9F79-BA0F056F9F2E}" type="doc">
      <dgm:prSet loTypeId="urn:microsoft.com/office/officeart/2005/8/layout/vList2" loCatId="" qsTypeId="urn:microsoft.com/office/officeart/2005/8/quickstyle/simple4" qsCatId="simple" csTypeId="urn:microsoft.com/office/officeart/2005/8/colors/accent4_3" csCatId="accent4" phldr="1"/>
      <dgm:spPr/>
      <dgm:t>
        <a:bodyPr/>
        <a:lstStyle/>
        <a:p>
          <a:endParaRPr lang="en-US"/>
        </a:p>
      </dgm:t>
    </dgm:pt>
    <dgm:pt modelId="{FBF1080B-5DB3-024A-A792-5AE6FC29AD34}">
      <dgm:prSet phldrT="[Text]" custT="1"/>
      <dgm:spPr/>
      <dgm:t>
        <a:bodyPr/>
        <a:lstStyle/>
        <a:p>
          <a:pPr algn="ctr" rtl="0"/>
          <a:r>
            <a:rPr kumimoji="0" lang="en-US" sz="2400" b="0" i="0" u="none" strike="noStrike" cap="none" spc="0" normalizeH="0" baseline="0" noProof="0" dirty="0" smtClean="0">
              <a:ln/>
              <a:effectLst/>
              <a:uLnTx/>
              <a:uFillTx/>
              <a:latin typeface="+mj-lt"/>
              <a:cs typeface="Arial" panose="020B0604020202020204" pitchFamily="34" charset="0"/>
            </a:rPr>
            <a:t>Diffuse for a comforting and calming scent.</a:t>
          </a:r>
          <a:endParaRPr lang="en-US" sz="2400" b="0" dirty="0">
            <a:effectLst/>
            <a:latin typeface="+mj-lt"/>
            <a:cs typeface="Arial" panose="020B0604020202020204" pitchFamily="34" charset="0"/>
          </a:endParaRPr>
        </a:p>
      </dgm:t>
    </dgm:pt>
    <dgm:pt modelId="{A4E7CC13-749A-7846-8D25-3304C7BABCC7}" type="parTrans" cxnId="{EFB8493A-3D9A-6C45-B5B3-F709AE3C4D13}">
      <dgm:prSet/>
      <dgm:spPr/>
      <dgm:t>
        <a:bodyPr/>
        <a:lstStyle/>
        <a:p>
          <a:endParaRPr lang="en-US"/>
        </a:p>
      </dgm:t>
    </dgm:pt>
    <dgm:pt modelId="{1903FD67-0E5D-2148-9D49-A478634D82A2}" type="sibTrans" cxnId="{EFB8493A-3D9A-6C45-B5B3-F709AE3C4D13}">
      <dgm:prSet/>
      <dgm:spPr/>
      <dgm:t>
        <a:bodyPr/>
        <a:lstStyle/>
        <a:p>
          <a:endParaRPr lang="en-US"/>
        </a:p>
      </dgm:t>
    </dgm:pt>
    <dgm:pt modelId="{23241EDC-3F19-4938-B668-7A6EFCD46C62}">
      <dgm:prSet phldrT="[Text]" custT="1"/>
      <dgm:spPr/>
      <dgm:t>
        <a:bodyPr/>
        <a:lstStyle/>
        <a:p>
          <a:pPr algn="ctr" rtl="0"/>
          <a:r>
            <a:rPr lang="en-US" sz="2400" b="0" dirty="0" smtClean="0">
              <a:effectLst/>
              <a:latin typeface="+mj-lt"/>
              <a:cs typeface="Arial" panose="020B0604020202020204" pitchFamily="34" charset="0"/>
            </a:rPr>
            <a:t>Unwind by adding a few drops to a nighttime bath.</a:t>
          </a:r>
          <a:endParaRPr lang="en-US" sz="2400" b="0" dirty="0">
            <a:effectLst/>
            <a:latin typeface="+mj-lt"/>
            <a:cs typeface="Arial" panose="020B0604020202020204" pitchFamily="34" charset="0"/>
          </a:endParaRPr>
        </a:p>
      </dgm:t>
    </dgm:pt>
    <dgm:pt modelId="{67639E2B-F985-4F6E-9079-517E4F7BA615}" type="parTrans" cxnId="{80713C9C-3732-4AF7-A791-E55663D02D1D}">
      <dgm:prSet/>
      <dgm:spPr/>
      <dgm:t>
        <a:bodyPr/>
        <a:lstStyle/>
        <a:p>
          <a:endParaRPr lang="en-US"/>
        </a:p>
      </dgm:t>
    </dgm:pt>
    <dgm:pt modelId="{84BC4797-A9D0-4BCA-A614-4BF8E9796142}" type="sibTrans" cxnId="{80713C9C-3732-4AF7-A791-E55663D02D1D}">
      <dgm:prSet/>
      <dgm:spPr/>
      <dgm:t>
        <a:bodyPr/>
        <a:lstStyle/>
        <a:p>
          <a:endParaRPr lang="en-US"/>
        </a:p>
      </dgm:t>
    </dgm:pt>
    <dgm:pt modelId="{0B5969A4-C6A0-4695-B452-6CA70B432015}">
      <dgm:prSet phldrT="[Text]" custT="1"/>
      <dgm:spPr/>
      <dgm:t>
        <a:bodyPr/>
        <a:lstStyle/>
        <a:p>
          <a:pPr algn="ctr" rtl="0"/>
          <a:r>
            <a:rPr lang="en-US" sz="2400" b="0" dirty="0" smtClean="0">
              <a:effectLst/>
              <a:latin typeface="+mj-lt"/>
              <a:cs typeface="Arial" panose="020B0604020202020204" pitchFamily="34" charset="0"/>
            </a:rPr>
            <a:t>Diffuse for a fresh, clean scent and to eliminate odors.</a:t>
          </a:r>
          <a:endParaRPr lang="en-US" sz="2400" b="0" dirty="0">
            <a:effectLst/>
            <a:latin typeface="+mj-lt"/>
            <a:cs typeface="Arial" panose="020B0604020202020204" pitchFamily="34" charset="0"/>
          </a:endParaRPr>
        </a:p>
      </dgm:t>
    </dgm:pt>
    <dgm:pt modelId="{AE5E5948-5C83-4BA3-8C6E-9EA16DE43CC5}" type="parTrans" cxnId="{9C3D7955-94FE-4D2F-BE8E-5F6C35E55452}">
      <dgm:prSet/>
      <dgm:spPr/>
      <dgm:t>
        <a:bodyPr/>
        <a:lstStyle/>
        <a:p>
          <a:endParaRPr lang="en-US"/>
        </a:p>
      </dgm:t>
    </dgm:pt>
    <dgm:pt modelId="{599FED70-CD1C-452C-9C36-83A890D5A1E6}" type="sibTrans" cxnId="{9C3D7955-94FE-4D2F-BE8E-5F6C35E55452}">
      <dgm:prSet/>
      <dgm:spPr/>
      <dgm:t>
        <a:bodyPr/>
        <a:lstStyle/>
        <a:p>
          <a:endParaRPr lang="en-US"/>
        </a:p>
      </dgm:t>
    </dgm:pt>
    <dgm:pt modelId="{C48B3445-FA03-4F95-9CDC-E12FCAAF3DF8}">
      <dgm:prSet phldrT="[Text]" custT="1"/>
      <dgm:spPr/>
      <dgm:t>
        <a:bodyPr/>
        <a:lstStyle/>
        <a:p>
          <a:pPr algn="ctr" rtl="0"/>
          <a:r>
            <a:rPr lang="en-US" sz="2400" b="0" dirty="0" smtClean="0">
              <a:effectLst/>
              <a:latin typeface="+mj-lt"/>
              <a:cs typeface="Arial" panose="020B0604020202020204" pitchFamily="34" charset="0"/>
            </a:rPr>
            <a:t>May complement some of your favorite shampoos, lotions, or skin care products.</a:t>
          </a:r>
          <a:endParaRPr lang="en-US" sz="2400" b="0" dirty="0">
            <a:effectLst/>
            <a:latin typeface="+mj-lt"/>
            <a:cs typeface="Arial" panose="020B0604020202020204" pitchFamily="34" charset="0"/>
          </a:endParaRPr>
        </a:p>
      </dgm:t>
    </dgm:pt>
    <dgm:pt modelId="{136219E2-8FC0-4441-A319-A2A7D76ADC8E}" type="parTrans" cxnId="{14ED63A2-600A-4880-AA6D-2025440EE249}">
      <dgm:prSet/>
      <dgm:spPr/>
      <dgm:t>
        <a:bodyPr/>
        <a:lstStyle/>
        <a:p>
          <a:endParaRPr lang="en-US"/>
        </a:p>
      </dgm:t>
    </dgm:pt>
    <dgm:pt modelId="{4D48827F-E1B0-4A55-9CBA-1F4DC9D57072}" type="sibTrans" cxnId="{14ED63A2-600A-4880-AA6D-2025440EE249}">
      <dgm:prSet/>
      <dgm:spPr/>
      <dgm:t>
        <a:bodyPr/>
        <a:lstStyle/>
        <a:p>
          <a:endParaRPr lang="en-US"/>
        </a:p>
      </dgm:t>
    </dgm:pt>
    <dgm:pt modelId="{92F60C57-1DD4-FD4B-BB47-1FCAB1A887C3}" type="pres">
      <dgm:prSet presAssocID="{6D9BAA7B-741F-A349-9F79-BA0F056F9F2E}" presName="linear" presStyleCnt="0">
        <dgm:presLayoutVars>
          <dgm:animLvl val="lvl"/>
          <dgm:resizeHandles val="exact"/>
        </dgm:presLayoutVars>
      </dgm:prSet>
      <dgm:spPr/>
      <dgm:t>
        <a:bodyPr/>
        <a:lstStyle/>
        <a:p>
          <a:endParaRPr lang="en-US"/>
        </a:p>
      </dgm:t>
    </dgm:pt>
    <dgm:pt modelId="{259EDEDF-AC00-B240-B152-585CFA371564}" type="pres">
      <dgm:prSet presAssocID="{FBF1080B-5DB3-024A-A792-5AE6FC29AD34}" presName="parentText" presStyleLbl="node1" presStyleIdx="0" presStyleCnt="4">
        <dgm:presLayoutVars>
          <dgm:chMax val="0"/>
          <dgm:bulletEnabled val="1"/>
        </dgm:presLayoutVars>
      </dgm:prSet>
      <dgm:spPr/>
      <dgm:t>
        <a:bodyPr/>
        <a:lstStyle/>
        <a:p>
          <a:endParaRPr lang="en-US"/>
        </a:p>
      </dgm:t>
    </dgm:pt>
    <dgm:pt modelId="{1DFB0848-7C87-F946-9571-D55F9803DE7A}" type="pres">
      <dgm:prSet presAssocID="{1903FD67-0E5D-2148-9D49-A478634D82A2}" presName="spacer" presStyleCnt="0"/>
      <dgm:spPr/>
    </dgm:pt>
    <dgm:pt modelId="{DD2FEBFE-9AB0-460A-9566-F1C78EEFF502}" type="pres">
      <dgm:prSet presAssocID="{23241EDC-3F19-4938-B668-7A6EFCD46C62}" presName="parentText" presStyleLbl="node1" presStyleIdx="1" presStyleCnt="4">
        <dgm:presLayoutVars>
          <dgm:chMax val="0"/>
          <dgm:bulletEnabled val="1"/>
        </dgm:presLayoutVars>
      </dgm:prSet>
      <dgm:spPr/>
      <dgm:t>
        <a:bodyPr/>
        <a:lstStyle/>
        <a:p>
          <a:endParaRPr lang="en-US"/>
        </a:p>
      </dgm:t>
    </dgm:pt>
    <dgm:pt modelId="{9A2A7833-88A5-4CE2-BBCD-C05D085D2B86}" type="pres">
      <dgm:prSet presAssocID="{84BC4797-A9D0-4BCA-A614-4BF8E9796142}" presName="spacer" presStyleCnt="0"/>
      <dgm:spPr/>
    </dgm:pt>
    <dgm:pt modelId="{5072CCDF-B6CA-419D-8449-A44B705000F2}" type="pres">
      <dgm:prSet presAssocID="{0B5969A4-C6A0-4695-B452-6CA70B432015}" presName="parentText" presStyleLbl="node1" presStyleIdx="2" presStyleCnt="4" custScaleY="99146">
        <dgm:presLayoutVars>
          <dgm:chMax val="0"/>
          <dgm:bulletEnabled val="1"/>
        </dgm:presLayoutVars>
      </dgm:prSet>
      <dgm:spPr/>
      <dgm:t>
        <a:bodyPr/>
        <a:lstStyle/>
        <a:p>
          <a:endParaRPr lang="en-US"/>
        </a:p>
      </dgm:t>
    </dgm:pt>
    <dgm:pt modelId="{15FC6E8B-26FE-41A4-9DEC-A5063F83C7E3}" type="pres">
      <dgm:prSet presAssocID="{599FED70-CD1C-452C-9C36-83A890D5A1E6}" presName="spacer" presStyleCnt="0"/>
      <dgm:spPr/>
    </dgm:pt>
    <dgm:pt modelId="{5ABE176A-2DC0-4D5E-93DA-B39B5BCF0DC5}" type="pres">
      <dgm:prSet presAssocID="{C48B3445-FA03-4F95-9CDC-E12FCAAF3DF8}" presName="parentText" presStyleLbl="node1" presStyleIdx="3" presStyleCnt="4">
        <dgm:presLayoutVars>
          <dgm:chMax val="0"/>
          <dgm:bulletEnabled val="1"/>
        </dgm:presLayoutVars>
      </dgm:prSet>
      <dgm:spPr/>
      <dgm:t>
        <a:bodyPr/>
        <a:lstStyle/>
        <a:p>
          <a:endParaRPr lang="en-US"/>
        </a:p>
      </dgm:t>
    </dgm:pt>
  </dgm:ptLst>
  <dgm:cxnLst>
    <dgm:cxn modelId="{C9E87103-C8E7-444A-92AB-13383C1D8CC4}" type="presOf" srcId="{23241EDC-3F19-4938-B668-7A6EFCD46C62}" destId="{DD2FEBFE-9AB0-460A-9566-F1C78EEFF502}" srcOrd="0" destOrd="0" presId="urn:microsoft.com/office/officeart/2005/8/layout/vList2"/>
    <dgm:cxn modelId="{9C3D7955-94FE-4D2F-BE8E-5F6C35E55452}" srcId="{6D9BAA7B-741F-A349-9F79-BA0F056F9F2E}" destId="{0B5969A4-C6A0-4695-B452-6CA70B432015}" srcOrd="2" destOrd="0" parTransId="{AE5E5948-5C83-4BA3-8C6E-9EA16DE43CC5}" sibTransId="{599FED70-CD1C-452C-9C36-83A890D5A1E6}"/>
    <dgm:cxn modelId="{AE3573AB-6E5D-464C-B129-950847B62E8B}" type="presOf" srcId="{6D9BAA7B-741F-A349-9F79-BA0F056F9F2E}" destId="{92F60C57-1DD4-FD4B-BB47-1FCAB1A887C3}" srcOrd="0" destOrd="0" presId="urn:microsoft.com/office/officeart/2005/8/layout/vList2"/>
    <dgm:cxn modelId="{6CF4D8F9-7B51-44C5-AAA2-C3F8C1C2E00B}" type="presOf" srcId="{FBF1080B-5DB3-024A-A792-5AE6FC29AD34}" destId="{259EDEDF-AC00-B240-B152-585CFA371564}" srcOrd="0" destOrd="0" presId="urn:microsoft.com/office/officeart/2005/8/layout/vList2"/>
    <dgm:cxn modelId="{14ED63A2-600A-4880-AA6D-2025440EE249}" srcId="{6D9BAA7B-741F-A349-9F79-BA0F056F9F2E}" destId="{C48B3445-FA03-4F95-9CDC-E12FCAAF3DF8}" srcOrd="3" destOrd="0" parTransId="{136219E2-8FC0-4441-A319-A2A7D76ADC8E}" sibTransId="{4D48827F-E1B0-4A55-9CBA-1F4DC9D57072}"/>
    <dgm:cxn modelId="{80713C9C-3732-4AF7-A791-E55663D02D1D}" srcId="{6D9BAA7B-741F-A349-9F79-BA0F056F9F2E}" destId="{23241EDC-3F19-4938-B668-7A6EFCD46C62}" srcOrd="1" destOrd="0" parTransId="{67639E2B-F985-4F6E-9079-517E4F7BA615}" sibTransId="{84BC4797-A9D0-4BCA-A614-4BF8E9796142}"/>
    <dgm:cxn modelId="{EFB8493A-3D9A-6C45-B5B3-F709AE3C4D13}" srcId="{6D9BAA7B-741F-A349-9F79-BA0F056F9F2E}" destId="{FBF1080B-5DB3-024A-A792-5AE6FC29AD34}" srcOrd="0" destOrd="0" parTransId="{A4E7CC13-749A-7846-8D25-3304C7BABCC7}" sibTransId="{1903FD67-0E5D-2148-9D49-A478634D82A2}"/>
    <dgm:cxn modelId="{A0868A3D-92E0-4A4C-9BD2-75C201182E03}" type="presOf" srcId="{C48B3445-FA03-4F95-9CDC-E12FCAAF3DF8}" destId="{5ABE176A-2DC0-4D5E-93DA-B39B5BCF0DC5}" srcOrd="0" destOrd="0" presId="urn:microsoft.com/office/officeart/2005/8/layout/vList2"/>
    <dgm:cxn modelId="{07D4EB8E-456F-4008-A532-5F0BCC015D67}" type="presOf" srcId="{0B5969A4-C6A0-4695-B452-6CA70B432015}" destId="{5072CCDF-B6CA-419D-8449-A44B705000F2}" srcOrd="0" destOrd="0" presId="urn:microsoft.com/office/officeart/2005/8/layout/vList2"/>
    <dgm:cxn modelId="{8EE630C9-0632-4AA2-8882-FDDF4C8C05CD}" type="presParOf" srcId="{92F60C57-1DD4-FD4B-BB47-1FCAB1A887C3}" destId="{259EDEDF-AC00-B240-B152-585CFA371564}" srcOrd="0" destOrd="0" presId="urn:microsoft.com/office/officeart/2005/8/layout/vList2"/>
    <dgm:cxn modelId="{2FEC57E2-3F6C-4F3E-A339-8DD08903A2A5}" type="presParOf" srcId="{92F60C57-1DD4-FD4B-BB47-1FCAB1A887C3}" destId="{1DFB0848-7C87-F946-9571-D55F9803DE7A}" srcOrd="1" destOrd="0" presId="urn:microsoft.com/office/officeart/2005/8/layout/vList2"/>
    <dgm:cxn modelId="{7DEAEC08-A92C-4091-9A2B-9DA669AA099F}" type="presParOf" srcId="{92F60C57-1DD4-FD4B-BB47-1FCAB1A887C3}" destId="{DD2FEBFE-9AB0-460A-9566-F1C78EEFF502}" srcOrd="2" destOrd="0" presId="urn:microsoft.com/office/officeart/2005/8/layout/vList2"/>
    <dgm:cxn modelId="{0D9F236A-1C41-4F5C-BAEB-60558A23F44A}" type="presParOf" srcId="{92F60C57-1DD4-FD4B-BB47-1FCAB1A887C3}" destId="{9A2A7833-88A5-4CE2-BBCD-C05D085D2B86}" srcOrd="3" destOrd="0" presId="urn:microsoft.com/office/officeart/2005/8/layout/vList2"/>
    <dgm:cxn modelId="{670891AE-81B4-4AFD-A50B-78E3755F3A44}" type="presParOf" srcId="{92F60C57-1DD4-FD4B-BB47-1FCAB1A887C3}" destId="{5072CCDF-B6CA-419D-8449-A44B705000F2}" srcOrd="4" destOrd="0" presId="urn:microsoft.com/office/officeart/2005/8/layout/vList2"/>
    <dgm:cxn modelId="{0EF8A5E5-9CBD-4B07-B2A3-4696940EDB3F}" type="presParOf" srcId="{92F60C57-1DD4-FD4B-BB47-1FCAB1A887C3}" destId="{15FC6E8B-26FE-41A4-9DEC-A5063F83C7E3}" srcOrd="5" destOrd="0" presId="urn:microsoft.com/office/officeart/2005/8/layout/vList2"/>
    <dgm:cxn modelId="{3CDCFB72-038A-46BB-AE87-56E3C2C75282}" type="presParOf" srcId="{92F60C57-1DD4-FD4B-BB47-1FCAB1A887C3}" destId="{5ABE176A-2DC0-4D5E-93DA-B39B5BCF0D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57589A-CF1F-44FB-95FA-6E4F84505D0C}"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6F24CAFA-37D7-4FDA-92E2-C99CBFAE7AD2}">
      <dgm:prSet phldrT="[Text]"/>
      <dgm:spPr/>
      <dgm:t>
        <a:bodyPr/>
        <a:lstStyle/>
        <a:p>
          <a:pPr algn="ctr"/>
          <a:r>
            <a:rPr lang="en-US" dirty="0" smtClean="0">
              <a:latin typeface="+mj-lt"/>
            </a:rPr>
            <a:t>Can be taken with Essentialzymes-4 to support a wellness regimen.</a:t>
          </a:r>
        </a:p>
      </dgm:t>
    </dgm:pt>
    <dgm:pt modelId="{68DB55C5-038F-4170-961C-0C441D6C7178}" type="parTrans" cxnId="{8FF4622E-BD23-4F86-B8E9-6CB240E3C8A8}">
      <dgm:prSet/>
      <dgm:spPr/>
      <dgm:t>
        <a:bodyPr/>
        <a:lstStyle/>
        <a:p>
          <a:endParaRPr lang="en-US"/>
        </a:p>
      </dgm:t>
    </dgm:pt>
    <dgm:pt modelId="{641268DA-BC6D-444E-A2D6-D0AF9E7F55A0}" type="sibTrans" cxnId="{8FF4622E-BD23-4F86-B8E9-6CB240E3C8A8}">
      <dgm:prSet/>
      <dgm:spPr/>
      <dgm:t>
        <a:bodyPr/>
        <a:lstStyle/>
        <a:p>
          <a:endParaRPr lang="en-US"/>
        </a:p>
      </dgm:t>
    </dgm:pt>
    <dgm:pt modelId="{DFCD0EE9-7475-42E3-BED2-72A3F8AFDB32}">
      <dgm:prSet phldrT="[Text]"/>
      <dgm:spPr/>
      <dgm:t>
        <a:bodyPr/>
        <a:lstStyle/>
        <a:p>
          <a:pPr algn="ctr"/>
          <a:r>
            <a:rPr lang="en-US" dirty="0" smtClean="0">
              <a:latin typeface="+mj-lt"/>
            </a:rPr>
            <a:t>Contains fennel, the use of which dates back to ancient Egypt. </a:t>
          </a:r>
          <a:endParaRPr lang="en-US" dirty="0">
            <a:latin typeface="+mj-lt"/>
          </a:endParaRPr>
        </a:p>
      </dgm:t>
    </dgm:pt>
    <dgm:pt modelId="{5F98B8BF-EAF4-4C86-9E00-FEA6FDF87F33}" type="parTrans" cxnId="{7D091DA5-E2B3-4B6B-8DD2-CB8383DCBA9B}">
      <dgm:prSet/>
      <dgm:spPr/>
      <dgm:t>
        <a:bodyPr/>
        <a:lstStyle/>
        <a:p>
          <a:endParaRPr lang="en-US"/>
        </a:p>
      </dgm:t>
    </dgm:pt>
    <dgm:pt modelId="{4C79491B-7CE4-43CB-AAB6-E51FFA405F66}" type="sibTrans" cxnId="{7D091DA5-E2B3-4B6B-8DD2-CB8383DCBA9B}">
      <dgm:prSet/>
      <dgm:spPr/>
      <dgm:t>
        <a:bodyPr/>
        <a:lstStyle/>
        <a:p>
          <a:endParaRPr lang="en-US"/>
        </a:p>
      </dgm:t>
    </dgm:pt>
    <dgm:pt modelId="{283BEF6D-F9CE-43D6-BE9B-7C9333513779}">
      <dgm:prSet phldrT="[Text]"/>
      <dgm:spPr/>
      <dgm:t>
        <a:bodyPr/>
        <a:lstStyle/>
        <a:p>
          <a:pPr algn="ctr"/>
          <a:r>
            <a:rPr lang="en-US" dirty="0" smtClean="0">
              <a:latin typeface="+mj-lt"/>
            </a:rPr>
            <a:t>Perfect</a:t>
          </a:r>
          <a:r>
            <a:rPr lang="en-US" baseline="0" dirty="0" smtClean="0">
              <a:latin typeface="+mj-lt"/>
            </a:rPr>
            <a:t> as a dietary supplement in water when traveling abroad.</a:t>
          </a:r>
          <a:endParaRPr lang="en-US" dirty="0" smtClean="0">
            <a:latin typeface="+mj-lt"/>
          </a:endParaRPr>
        </a:p>
      </dgm:t>
    </dgm:pt>
    <dgm:pt modelId="{7A14F783-BCC4-4D9C-AC91-D271B017DD61}" type="parTrans" cxnId="{3DAF5396-C0EC-4AB0-BC84-5A8B78B17E7E}">
      <dgm:prSet/>
      <dgm:spPr/>
      <dgm:t>
        <a:bodyPr/>
        <a:lstStyle/>
        <a:p>
          <a:endParaRPr lang="en-US"/>
        </a:p>
      </dgm:t>
    </dgm:pt>
    <dgm:pt modelId="{89C31850-FF12-4674-8CC3-92A6D9730341}" type="sibTrans" cxnId="{3DAF5396-C0EC-4AB0-BC84-5A8B78B17E7E}">
      <dgm:prSet/>
      <dgm:spPr/>
      <dgm:t>
        <a:bodyPr/>
        <a:lstStyle/>
        <a:p>
          <a:endParaRPr lang="en-US"/>
        </a:p>
      </dgm:t>
    </dgm:pt>
    <dgm:pt modelId="{16871B58-7495-4759-8C24-FA564D4260BE}" type="pres">
      <dgm:prSet presAssocID="{9B57589A-CF1F-44FB-95FA-6E4F84505D0C}" presName="linear" presStyleCnt="0">
        <dgm:presLayoutVars>
          <dgm:animLvl val="lvl"/>
          <dgm:resizeHandles val="exact"/>
        </dgm:presLayoutVars>
      </dgm:prSet>
      <dgm:spPr/>
      <dgm:t>
        <a:bodyPr/>
        <a:lstStyle/>
        <a:p>
          <a:endParaRPr lang="en-US"/>
        </a:p>
      </dgm:t>
    </dgm:pt>
    <dgm:pt modelId="{C741E709-F1D6-42C5-BDB3-A80FB9B5C030}" type="pres">
      <dgm:prSet presAssocID="{6F24CAFA-37D7-4FDA-92E2-C99CBFAE7AD2}" presName="parentText" presStyleLbl="node1" presStyleIdx="0" presStyleCnt="3">
        <dgm:presLayoutVars>
          <dgm:chMax val="0"/>
          <dgm:bulletEnabled val="1"/>
        </dgm:presLayoutVars>
      </dgm:prSet>
      <dgm:spPr/>
      <dgm:t>
        <a:bodyPr/>
        <a:lstStyle/>
        <a:p>
          <a:endParaRPr lang="en-US"/>
        </a:p>
      </dgm:t>
    </dgm:pt>
    <dgm:pt modelId="{D85FA9FD-C93A-40E8-BFDD-CADB5DA24797}" type="pres">
      <dgm:prSet presAssocID="{641268DA-BC6D-444E-A2D6-D0AF9E7F55A0}" presName="spacer" presStyleCnt="0"/>
      <dgm:spPr/>
    </dgm:pt>
    <dgm:pt modelId="{3ED1959F-8A2B-4BB7-8C73-F712E3F5C621}" type="pres">
      <dgm:prSet presAssocID="{283BEF6D-F9CE-43D6-BE9B-7C9333513779}" presName="parentText" presStyleLbl="node1" presStyleIdx="1" presStyleCnt="3">
        <dgm:presLayoutVars>
          <dgm:chMax val="0"/>
          <dgm:bulletEnabled val="1"/>
        </dgm:presLayoutVars>
      </dgm:prSet>
      <dgm:spPr/>
      <dgm:t>
        <a:bodyPr/>
        <a:lstStyle/>
        <a:p>
          <a:endParaRPr lang="en-US"/>
        </a:p>
      </dgm:t>
    </dgm:pt>
    <dgm:pt modelId="{AA9B3427-6869-439F-982E-367643E37330}" type="pres">
      <dgm:prSet presAssocID="{89C31850-FF12-4674-8CC3-92A6D9730341}" presName="spacer" presStyleCnt="0"/>
      <dgm:spPr/>
    </dgm:pt>
    <dgm:pt modelId="{4948A50E-6474-4188-A127-E7EA02CB2522}" type="pres">
      <dgm:prSet presAssocID="{DFCD0EE9-7475-42E3-BED2-72A3F8AFDB32}" presName="parentText" presStyleLbl="node1" presStyleIdx="2" presStyleCnt="3" custLinFactNeighborX="1029">
        <dgm:presLayoutVars>
          <dgm:chMax val="0"/>
          <dgm:bulletEnabled val="1"/>
        </dgm:presLayoutVars>
      </dgm:prSet>
      <dgm:spPr/>
      <dgm:t>
        <a:bodyPr/>
        <a:lstStyle/>
        <a:p>
          <a:endParaRPr lang="en-US"/>
        </a:p>
      </dgm:t>
    </dgm:pt>
  </dgm:ptLst>
  <dgm:cxnLst>
    <dgm:cxn modelId="{65BC4E35-B207-4A85-BD74-29D92644E244}" type="presOf" srcId="{6F24CAFA-37D7-4FDA-92E2-C99CBFAE7AD2}" destId="{C741E709-F1D6-42C5-BDB3-A80FB9B5C030}" srcOrd="0" destOrd="0" presId="urn:microsoft.com/office/officeart/2005/8/layout/vList2"/>
    <dgm:cxn modelId="{F3832831-EDD0-41C3-B3C3-370C2E5BE1DE}" type="presOf" srcId="{DFCD0EE9-7475-42E3-BED2-72A3F8AFDB32}" destId="{4948A50E-6474-4188-A127-E7EA02CB2522}" srcOrd="0" destOrd="0" presId="urn:microsoft.com/office/officeart/2005/8/layout/vList2"/>
    <dgm:cxn modelId="{DD23A528-67E7-4AE9-B14A-0E329E0CB6B5}" type="presOf" srcId="{283BEF6D-F9CE-43D6-BE9B-7C9333513779}" destId="{3ED1959F-8A2B-4BB7-8C73-F712E3F5C621}" srcOrd="0" destOrd="0" presId="urn:microsoft.com/office/officeart/2005/8/layout/vList2"/>
    <dgm:cxn modelId="{7D091DA5-E2B3-4B6B-8DD2-CB8383DCBA9B}" srcId="{9B57589A-CF1F-44FB-95FA-6E4F84505D0C}" destId="{DFCD0EE9-7475-42E3-BED2-72A3F8AFDB32}" srcOrd="2" destOrd="0" parTransId="{5F98B8BF-EAF4-4C86-9E00-FEA6FDF87F33}" sibTransId="{4C79491B-7CE4-43CB-AAB6-E51FFA405F66}"/>
    <dgm:cxn modelId="{8FF4622E-BD23-4F86-B8E9-6CB240E3C8A8}" srcId="{9B57589A-CF1F-44FB-95FA-6E4F84505D0C}" destId="{6F24CAFA-37D7-4FDA-92E2-C99CBFAE7AD2}" srcOrd="0" destOrd="0" parTransId="{68DB55C5-038F-4170-961C-0C441D6C7178}" sibTransId="{641268DA-BC6D-444E-A2D6-D0AF9E7F55A0}"/>
    <dgm:cxn modelId="{5973C38C-DD83-48E3-B386-154D19C458C0}" type="presOf" srcId="{9B57589A-CF1F-44FB-95FA-6E4F84505D0C}" destId="{16871B58-7495-4759-8C24-FA564D4260BE}" srcOrd="0" destOrd="0" presId="urn:microsoft.com/office/officeart/2005/8/layout/vList2"/>
    <dgm:cxn modelId="{3DAF5396-C0EC-4AB0-BC84-5A8B78B17E7E}" srcId="{9B57589A-CF1F-44FB-95FA-6E4F84505D0C}" destId="{283BEF6D-F9CE-43D6-BE9B-7C9333513779}" srcOrd="1" destOrd="0" parTransId="{7A14F783-BCC4-4D9C-AC91-D271B017DD61}" sibTransId="{89C31850-FF12-4674-8CC3-92A6D9730341}"/>
    <dgm:cxn modelId="{2EBCDADE-D0A1-4393-B72F-ECC82375B813}" type="presParOf" srcId="{16871B58-7495-4759-8C24-FA564D4260BE}" destId="{C741E709-F1D6-42C5-BDB3-A80FB9B5C030}" srcOrd="0" destOrd="0" presId="urn:microsoft.com/office/officeart/2005/8/layout/vList2"/>
    <dgm:cxn modelId="{D7A8F0A5-E812-4926-A96E-735C1EDFA695}" type="presParOf" srcId="{16871B58-7495-4759-8C24-FA564D4260BE}" destId="{D85FA9FD-C93A-40E8-BFDD-CADB5DA24797}" srcOrd="1" destOrd="0" presId="urn:microsoft.com/office/officeart/2005/8/layout/vList2"/>
    <dgm:cxn modelId="{B189182A-32B4-4C52-B692-BFBF9E6C6496}" type="presParOf" srcId="{16871B58-7495-4759-8C24-FA564D4260BE}" destId="{3ED1959F-8A2B-4BB7-8C73-F712E3F5C621}" srcOrd="2" destOrd="0" presId="urn:microsoft.com/office/officeart/2005/8/layout/vList2"/>
    <dgm:cxn modelId="{F1FA5C7E-6D09-468C-9D4B-1B93AA39CEA1}" type="presParOf" srcId="{16871B58-7495-4759-8C24-FA564D4260BE}" destId="{AA9B3427-6869-439F-982E-367643E37330}" srcOrd="3" destOrd="0" presId="urn:microsoft.com/office/officeart/2005/8/layout/vList2"/>
    <dgm:cxn modelId="{22F8634B-8EEA-4D40-B7D3-3A9FF63F147C}" type="presParOf" srcId="{16871B58-7495-4759-8C24-FA564D4260BE}" destId="{4948A50E-6474-4188-A127-E7EA02CB252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D8FDAB-6F5E-4CDF-9167-9268CCF3360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B6844A6F-9966-4D73-B527-8CD8C2741580}">
      <dgm:prSet phldrT="[Text]" custT="1"/>
      <dgm:spPr>
        <a:solidFill>
          <a:srgbClr val="CC0000"/>
        </a:solidFill>
      </dgm:spPr>
      <dgm:t>
        <a:bodyPr/>
        <a:lstStyle/>
        <a:p>
          <a:pPr algn="ctr"/>
          <a:r>
            <a:rPr lang="en-US" sz="2400" dirty="0" smtClean="0">
              <a:latin typeface="+mj-lt"/>
            </a:rPr>
            <a:t>Rub on feet or chest before exercising to uplift and inspire.</a:t>
          </a:r>
          <a:endParaRPr lang="en-US" sz="2400" dirty="0">
            <a:latin typeface="+mj-lt"/>
          </a:endParaRPr>
        </a:p>
      </dgm:t>
    </dgm:pt>
    <dgm:pt modelId="{1C8F9F42-4D79-453F-BF29-DB3CE4DE575F}" type="parTrans" cxnId="{E7A6BE68-4DFF-4867-A34E-6943E42D2A2A}">
      <dgm:prSet/>
      <dgm:spPr/>
      <dgm:t>
        <a:bodyPr/>
        <a:lstStyle/>
        <a:p>
          <a:endParaRPr lang="en-US"/>
        </a:p>
      </dgm:t>
    </dgm:pt>
    <dgm:pt modelId="{899CC32F-B3A6-40A4-9B0E-B0EFC180127F}" type="sibTrans" cxnId="{E7A6BE68-4DFF-4867-A34E-6943E42D2A2A}">
      <dgm:prSet/>
      <dgm:spPr/>
      <dgm:t>
        <a:bodyPr/>
        <a:lstStyle/>
        <a:p>
          <a:endParaRPr lang="en-US"/>
        </a:p>
      </dgm:t>
    </dgm:pt>
    <dgm:pt modelId="{F9A408A9-EF8E-4F1D-BC6E-13DD82941B78}">
      <dgm:prSet phldrT="[Text]" custT="1"/>
      <dgm:spPr>
        <a:solidFill>
          <a:srgbClr val="F20000"/>
        </a:solidFill>
      </dgm:spPr>
      <dgm:t>
        <a:bodyPr/>
        <a:lstStyle/>
        <a:p>
          <a:pPr algn="ctr"/>
          <a:r>
            <a:rPr lang="en-US" sz="2400" dirty="0" smtClean="0">
              <a:latin typeface="+mj-lt"/>
            </a:rPr>
            <a:t>Diffuse to create a comforting aroma.</a:t>
          </a:r>
          <a:endParaRPr lang="en-US" sz="2400" dirty="0">
            <a:latin typeface="+mj-lt"/>
          </a:endParaRPr>
        </a:p>
      </dgm:t>
    </dgm:pt>
    <dgm:pt modelId="{9938E3B5-9985-4265-AC50-F7116E711598}" type="parTrans" cxnId="{B3432887-A823-4834-B1EE-E44B1AFFFB82}">
      <dgm:prSet/>
      <dgm:spPr/>
      <dgm:t>
        <a:bodyPr/>
        <a:lstStyle/>
        <a:p>
          <a:endParaRPr lang="en-US"/>
        </a:p>
      </dgm:t>
    </dgm:pt>
    <dgm:pt modelId="{1B9CC8B6-E0A2-4D1D-9477-28A69D242E1F}" type="sibTrans" cxnId="{B3432887-A823-4834-B1EE-E44B1AFFFB82}">
      <dgm:prSet/>
      <dgm:spPr/>
      <dgm:t>
        <a:bodyPr/>
        <a:lstStyle/>
        <a:p>
          <a:endParaRPr lang="en-US"/>
        </a:p>
      </dgm:t>
    </dgm:pt>
    <dgm:pt modelId="{EED2D3AF-8579-4C01-8254-D3EAA79802B4}">
      <dgm:prSet phldrT="[Text]" custT="1"/>
      <dgm:spPr>
        <a:solidFill>
          <a:srgbClr val="FF6565"/>
        </a:solidFill>
      </dgm:spPr>
      <dgm:t>
        <a:bodyPr/>
        <a:lstStyle/>
        <a:p>
          <a:pPr algn="ctr"/>
          <a:r>
            <a:rPr lang="en-US" sz="2400" dirty="0" smtClean="0">
              <a:latin typeface="+mj-lt"/>
            </a:rPr>
            <a:t>Rub 3 drops on feet before bedtime.</a:t>
          </a:r>
          <a:endParaRPr lang="en-US" sz="2400" dirty="0">
            <a:latin typeface="+mj-lt"/>
          </a:endParaRPr>
        </a:p>
      </dgm:t>
    </dgm:pt>
    <dgm:pt modelId="{60F7B57A-1AFC-4AC6-8D66-79D30052C9A9}" type="parTrans" cxnId="{8D8BB9F9-F202-4741-AD98-1B06629E35D0}">
      <dgm:prSet/>
      <dgm:spPr/>
      <dgm:t>
        <a:bodyPr/>
        <a:lstStyle/>
        <a:p>
          <a:endParaRPr lang="en-US"/>
        </a:p>
      </dgm:t>
    </dgm:pt>
    <dgm:pt modelId="{D874C892-1238-4719-9CA9-BBD94CC364E5}" type="sibTrans" cxnId="{8D8BB9F9-F202-4741-AD98-1B06629E35D0}">
      <dgm:prSet/>
      <dgm:spPr/>
      <dgm:t>
        <a:bodyPr/>
        <a:lstStyle/>
        <a:p>
          <a:endParaRPr lang="en-US"/>
        </a:p>
      </dgm:t>
    </dgm:pt>
    <dgm:pt modelId="{983A4EE4-D04B-4ABD-9194-9BEF7C986AE5}" type="pres">
      <dgm:prSet presAssocID="{38D8FDAB-6F5E-4CDF-9167-9268CCF33609}" presName="linear" presStyleCnt="0">
        <dgm:presLayoutVars>
          <dgm:animLvl val="lvl"/>
          <dgm:resizeHandles val="exact"/>
        </dgm:presLayoutVars>
      </dgm:prSet>
      <dgm:spPr/>
      <dgm:t>
        <a:bodyPr/>
        <a:lstStyle/>
        <a:p>
          <a:endParaRPr lang="en-US"/>
        </a:p>
      </dgm:t>
    </dgm:pt>
    <dgm:pt modelId="{12A87055-1BEB-4669-B749-95C35F65AE7D}" type="pres">
      <dgm:prSet presAssocID="{B6844A6F-9966-4D73-B527-8CD8C2741580}" presName="parentText" presStyleLbl="node1" presStyleIdx="0" presStyleCnt="3">
        <dgm:presLayoutVars>
          <dgm:chMax val="0"/>
          <dgm:bulletEnabled val="1"/>
        </dgm:presLayoutVars>
      </dgm:prSet>
      <dgm:spPr/>
      <dgm:t>
        <a:bodyPr/>
        <a:lstStyle/>
        <a:p>
          <a:endParaRPr lang="en-US"/>
        </a:p>
      </dgm:t>
    </dgm:pt>
    <dgm:pt modelId="{CBD815D9-4CE8-4712-8CD9-75A3731D6BD6}" type="pres">
      <dgm:prSet presAssocID="{899CC32F-B3A6-40A4-9B0E-B0EFC180127F}" presName="spacer" presStyleCnt="0"/>
      <dgm:spPr/>
    </dgm:pt>
    <dgm:pt modelId="{3ADDAEDF-2C17-4224-A453-398E8DC0DD3C}" type="pres">
      <dgm:prSet presAssocID="{F9A408A9-EF8E-4F1D-BC6E-13DD82941B78}" presName="parentText" presStyleLbl="node1" presStyleIdx="1" presStyleCnt="3">
        <dgm:presLayoutVars>
          <dgm:chMax val="0"/>
          <dgm:bulletEnabled val="1"/>
        </dgm:presLayoutVars>
      </dgm:prSet>
      <dgm:spPr/>
      <dgm:t>
        <a:bodyPr/>
        <a:lstStyle/>
        <a:p>
          <a:endParaRPr lang="en-US"/>
        </a:p>
      </dgm:t>
    </dgm:pt>
    <dgm:pt modelId="{5D43250A-053A-4FA4-A506-DCBBA94E9734}" type="pres">
      <dgm:prSet presAssocID="{1B9CC8B6-E0A2-4D1D-9477-28A69D242E1F}" presName="spacer" presStyleCnt="0"/>
      <dgm:spPr/>
    </dgm:pt>
    <dgm:pt modelId="{F1910BA1-9931-4091-A25F-2F9533AC77F8}" type="pres">
      <dgm:prSet presAssocID="{EED2D3AF-8579-4C01-8254-D3EAA79802B4}" presName="parentText" presStyleLbl="node1" presStyleIdx="2" presStyleCnt="3">
        <dgm:presLayoutVars>
          <dgm:chMax val="0"/>
          <dgm:bulletEnabled val="1"/>
        </dgm:presLayoutVars>
      </dgm:prSet>
      <dgm:spPr/>
      <dgm:t>
        <a:bodyPr/>
        <a:lstStyle/>
        <a:p>
          <a:endParaRPr lang="en-US"/>
        </a:p>
      </dgm:t>
    </dgm:pt>
  </dgm:ptLst>
  <dgm:cxnLst>
    <dgm:cxn modelId="{E7A6BE68-4DFF-4867-A34E-6943E42D2A2A}" srcId="{38D8FDAB-6F5E-4CDF-9167-9268CCF33609}" destId="{B6844A6F-9966-4D73-B527-8CD8C2741580}" srcOrd="0" destOrd="0" parTransId="{1C8F9F42-4D79-453F-BF29-DB3CE4DE575F}" sibTransId="{899CC32F-B3A6-40A4-9B0E-B0EFC180127F}"/>
    <dgm:cxn modelId="{242B92FA-BBE8-4B78-87D4-D58BAA13A537}" type="presOf" srcId="{F9A408A9-EF8E-4F1D-BC6E-13DD82941B78}" destId="{3ADDAEDF-2C17-4224-A453-398E8DC0DD3C}" srcOrd="0" destOrd="0" presId="urn:microsoft.com/office/officeart/2005/8/layout/vList2"/>
    <dgm:cxn modelId="{B7575487-D9BD-4144-B4F5-FCFB53821C23}" type="presOf" srcId="{EED2D3AF-8579-4C01-8254-D3EAA79802B4}" destId="{F1910BA1-9931-4091-A25F-2F9533AC77F8}" srcOrd="0" destOrd="0" presId="urn:microsoft.com/office/officeart/2005/8/layout/vList2"/>
    <dgm:cxn modelId="{2E8F3907-A95B-472D-ABD6-1280511849BC}" type="presOf" srcId="{B6844A6F-9966-4D73-B527-8CD8C2741580}" destId="{12A87055-1BEB-4669-B749-95C35F65AE7D}" srcOrd="0" destOrd="0" presId="urn:microsoft.com/office/officeart/2005/8/layout/vList2"/>
    <dgm:cxn modelId="{9B8426B6-E74B-4B84-AE58-6C17145EC09E}" type="presOf" srcId="{38D8FDAB-6F5E-4CDF-9167-9268CCF33609}" destId="{983A4EE4-D04B-4ABD-9194-9BEF7C986AE5}" srcOrd="0" destOrd="0" presId="urn:microsoft.com/office/officeart/2005/8/layout/vList2"/>
    <dgm:cxn modelId="{8D8BB9F9-F202-4741-AD98-1B06629E35D0}" srcId="{38D8FDAB-6F5E-4CDF-9167-9268CCF33609}" destId="{EED2D3AF-8579-4C01-8254-D3EAA79802B4}" srcOrd="2" destOrd="0" parTransId="{60F7B57A-1AFC-4AC6-8D66-79D30052C9A9}" sibTransId="{D874C892-1238-4719-9CA9-BBD94CC364E5}"/>
    <dgm:cxn modelId="{B3432887-A823-4834-B1EE-E44B1AFFFB82}" srcId="{38D8FDAB-6F5E-4CDF-9167-9268CCF33609}" destId="{F9A408A9-EF8E-4F1D-BC6E-13DD82941B78}" srcOrd="1" destOrd="0" parTransId="{9938E3B5-9985-4265-AC50-F7116E711598}" sibTransId="{1B9CC8B6-E0A2-4D1D-9477-28A69D242E1F}"/>
    <dgm:cxn modelId="{325D98C2-BCA3-4337-BCE7-4E0B94750D11}" type="presParOf" srcId="{983A4EE4-D04B-4ABD-9194-9BEF7C986AE5}" destId="{12A87055-1BEB-4669-B749-95C35F65AE7D}" srcOrd="0" destOrd="0" presId="urn:microsoft.com/office/officeart/2005/8/layout/vList2"/>
    <dgm:cxn modelId="{26B0C755-2480-4D91-8325-8C7BA285A0A6}" type="presParOf" srcId="{983A4EE4-D04B-4ABD-9194-9BEF7C986AE5}" destId="{CBD815D9-4CE8-4712-8CD9-75A3731D6BD6}" srcOrd="1" destOrd="0" presId="urn:microsoft.com/office/officeart/2005/8/layout/vList2"/>
    <dgm:cxn modelId="{16A6F7A6-4656-4007-87B4-44B974782601}" type="presParOf" srcId="{983A4EE4-D04B-4ABD-9194-9BEF7C986AE5}" destId="{3ADDAEDF-2C17-4224-A453-398E8DC0DD3C}" srcOrd="2" destOrd="0" presId="urn:microsoft.com/office/officeart/2005/8/layout/vList2"/>
    <dgm:cxn modelId="{EE3D041F-4253-4E85-8BC3-A2B8EDD2E5EA}" type="presParOf" srcId="{983A4EE4-D04B-4ABD-9194-9BEF7C986AE5}" destId="{5D43250A-053A-4FA4-A506-DCBBA94E9734}" srcOrd="3" destOrd="0" presId="urn:microsoft.com/office/officeart/2005/8/layout/vList2"/>
    <dgm:cxn modelId="{6EBD5B3A-EF7F-4C7A-B0BD-B768A9A7856A}" type="presParOf" srcId="{983A4EE4-D04B-4ABD-9194-9BEF7C986AE5}" destId="{F1910BA1-9931-4091-A25F-2F9533AC77F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BD502C3F-5467-412C-8D53-CAD847AC3F3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9B6C72F-8FE3-4320-A737-86A627BDBB38}">
      <dgm:prSet/>
      <dgm:spPr/>
      <dgm:t>
        <a:bodyPr/>
        <a:lstStyle/>
        <a:p>
          <a:pPr rtl="0"/>
          <a:r>
            <a:rPr lang="en-US" b="1" dirty="0" smtClean="0">
              <a:effectLst/>
              <a:latin typeface="+mn-lt"/>
            </a:rPr>
            <a:t>1–3</a:t>
          </a:r>
          <a:r>
            <a:rPr lang="en-US" b="1" baseline="0" dirty="0" smtClean="0">
              <a:effectLst/>
              <a:latin typeface="+mn-lt"/>
            </a:rPr>
            <a:t> </a:t>
          </a:r>
          <a:r>
            <a:rPr lang="en-US" b="1" dirty="0" smtClean="0">
              <a:effectLst/>
              <a:latin typeface="+mn-lt"/>
            </a:rPr>
            <a:t>months</a:t>
          </a:r>
          <a:endParaRPr lang="en-US" b="1" dirty="0">
            <a:effectLst/>
            <a:latin typeface="+mn-lt"/>
          </a:endParaRPr>
        </a:p>
      </dgm:t>
    </dgm:pt>
    <dgm:pt modelId="{3086CD3E-69B6-44CB-87C4-DC826E14C195}" type="parTrans" cxnId="{13E447AD-7246-4FEA-862A-3A98540415FC}">
      <dgm:prSet/>
      <dgm:spPr/>
      <dgm:t>
        <a:bodyPr/>
        <a:lstStyle/>
        <a:p>
          <a:endParaRPr lang="en-US"/>
        </a:p>
      </dgm:t>
    </dgm:pt>
    <dgm:pt modelId="{7ECB6A2C-81CC-4C85-B35A-AFFCA913CAE5}" type="sibTrans" cxnId="{13E447AD-7246-4FEA-862A-3A98540415FC}">
      <dgm:prSet/>
      <dgm:spPr/>
      <dgm:t>
        <a:bodyPr/>
        <a:lstStyle/>
        <a:p>
          <a:endParaRPr lang="en-US"/>
        </a:p>
      </dgm:t>
    </dgm:pt>
    <dgm:pt modelId="{D1CC9B1C-D821-4D1E-A281-1DF09E8D7281}">
      <dgm:prSet/>
      <dgm:spPr/>
      <dgm:t>
        <a:bodyPr/>
        <a:lstStyle/>
        <a:p>
          <a:pPr rtl="0"/>
          <a:r>
            <a:rPr lang="en-US" b="1" dirty="0" smtClean="0">
              <a:effectLst/>
              <a:latin typeface="+mn-lt"/>
            </a:rPr>
            <a:t>4–24 months</a:t>
          </a:r>
          <a:endParaRPr lang="en-US" b="1" dirty="0">
            <a:effectLst/>
            <a:latin typeface="+mn-lt"/>
          </a:endParaRPr>
        </a:p>
      </dgm:t>
    </dgm:pt>
    <dgm:pt modelId="{27FB8720-B408-4B22-AEC0-98FBF909ABD9}" type="parTrans" cxnId="{080464D3-21EA-4966-AF1B-9F431674C298}">
      <dgm:prSet/>
      <dgm:spPr/>
      <dgm:t>
        <a:bodyPr/>
        <a:lstStyle/>
        <a:p>
          <a:endParaRPr lang="en-US"/>
        </a:p>
      </dgm:t>
    </dgm:pt>
    <dgm:pt modelId="{C1A53A94-61CA-4B9F-87A3-97AB9E56A3DB}" type="sibTrans" cxnId="{080464D3-21EA-4966-AF1B-9F431674C298}">
      <dgm:prSet/>
      <dgm:spPr/>
      <dgm:t>
        <a:bodyPr/>
        <a:lstStyle/>
        <a:p>
          <a:endParaRPr lang="en-US"/>
        </a:p>
      </dgm:t>
    </dgm:pt>
    <dgm:pt modelId="{71BDB608-8EE6-44C1-828E-18869C79295C}">
      <dgm:prSet/>
      <dgm:spPr/>
      <dgm:t>
        <a:bodyPr/>
        <a:lstStyle/>
        <a:p>
          <a:pPr rtl="0"/>
          <a:r>
            <a:rPr lang="en-US" dirty="0" smtClean="0">
              <a:effectLst/>
              <a:latin typeface="+mn-lt"/>
            </a:rPr>
            <a:t>20% of order PV</a:t>
          </a:r>
          <a:endParaRPr lang="en-US" dirty="0">
            <a:effectLst/>
            <a:latin typeface="+mn-lt"/>
          </a:endParaRPr>
        </a:p>
      </dgm:t>
    </dgm:pt>
    <dgm:pt modelId="{25E77AF1-214E-4E52-BE65-07C13C01D47C}" type="parTrans" cxnId="{7C0AC3BD-6517-47C6-88F6-C76F89BA584C}">
      <dgm:prSet/>
      <dgm:spPr/>
      <dgm:t>
        <a:bodyPr/>
        <a:lstStyle/>
        <a:p>
          <a:endParaRPr lang="en-US"/>
        </a:p>
      </dgm:t>
    </dgm:pt>
    <dgm:pt modelId="{10D81C1A-D465-4FE4-97E8-F0F230953499}" type="sibTrans" cxnId="{7C0AC3BD-6517-47C6-88F6-C76F89BA584C}">
      <dgm:prSet/>
      <dgm:spPr/>
      <dgm:t>
        <a:bodyPr/>
        <a:lstStyle/>
        <a:p>
          <a:endParaRPr lang="en-US"/>
        </a:p>
      </dgm:t>
    </dgm:pt>
    <dgm:pt modelId="{370F5912-A7BA-4CBF-B832-E98D0D9C4DAA}">
      <dgm:prSet/>
      <dgm:spPr/>
      <dgm:t>
        <a:bodyPr/>
        <a:lstStyle/>
        <a:p>
          <a:pPr rtl="0"/>
          <a:r>
            <a:rPr lang="en-US" b="1" dirty="0" smtClean="0">
              <a:effectLst/>
              <a:latin typeface="+mn-lt"/>
            </a:rPr>
            <a:t>25+</a:t>
          </a:r>
          <a:r>
            <a:rPr lang="en-US" b="1" baseline="0" dirty="0" smtClean="0">
              <a:effectLst/>
              <a:latin typeface="+mn-lt"/>
            </a:rPr>
            <a:t> </a:t>
          </a:r>
          <a:r>
            <a:rPr lang="en-US" b="1" dirty="0" smtClean="0">
              <a:effectLst/>
              <a:latin typeface="+mn-lt"/>
            </a:rPr>
            <a:t>months</a:t>
          </a:r>
          <a:endParaRPr lang="en-US" b="1" dirty="0">
            <a:effectLst/>
            <a:latin typeface="+mn-lt"/>
          </a:endParaRPr>
        </a:p>
      </dgm:t>
    </dgm:pt>
    <dgm:pt modelId="{4DF364CD-BD4F-411A-954D-0829FA4ABB11}" type="parTrans" cxnId="{0ECAC416-D898-4677-9E9B-30A29DF9A3C2}">
      <dgm:prSet/>
      <dgm:spPr/>
      <dgm:t>
        <a:bodyPr/>
        <a:lstStyle/>
        <a:p>
          <a:endParaRPr lang="en-US"/>
        </a:p>
      </dgm:t>
    </dgm:pt>
    <dgm:pt modelId="{76C736CB-9F36-4345-AEDF-CC6E275F36F3}" type="sibTrans" cxnId="{0ECAC416-D898-4677-9E9B-30A29DF9A3C2}">
      <dgm:prSet/>
      <dgm:spPr/>
      <dgm:t>
        <a:bodyPr/>
        <a:lstStyle/>
        <a:p>
          <a:endParaRPr lang="en-US"/>
        </a:p>
      </dgm:t>
    </dgm:pt>
    <dgm:pt modelId="{2CC2FBC0-650D-4E2F-B01D-25D1D28C9EEC}">
      <dgm:prSet custT="1"/>
      <dgm:spPr/>
      <dgm:t>
        <a:bodyPr/>
        <a:lstStyle/>
        <a:p>
          <a:pPr rtl="0"/>
          <a:r>
            <a:rPr lang="en-US" sz="3600" b="0" dirty="0" smtClean="0">
              <a:effectLst/>
              <a:latin typeface="+mn-lt"/>
            </a:rPr>
            <a:t>25% </a:t>
          </a:r>
          <a:r>
            <a:rPr lang="en-US" sz="3100" b="0" dirty="0" smtClean="0">
              <a:effectLst/>
              <a:latin typeface="+mn-lt"/>
            </a:rPr>
            <a:t>of </a:t>
          </a:r>
          <a:r>
            <a:rPr lang="en-US" sz="3100" dirty="0" smtClean="0">
              <a:effectLst/>
              <a:latin typeface="+mn-lt"/>
            </a:rPr>
            <a:t>order PV</a:t>
          </a:r>
          <a:endParaRPr lang="en-US" sz="3100" dirty="0">
            <a:effectLst/>
            <a:latin typeface="+mn-lt"/>
          </a:endParaRPr>
        </a:p>
      </dgm:t>
    </dgm:pt>
    <dgm:pt modelId="{262D96CF-CCE5-4DDA-BFD4-69D830872935}" type="parTrans" cxnId="{0CB33B37-3A6D-4FAF-B602-D6DC4F031F60}">
      <dgm:prSet/>
      <dgm:spPr/>
      <dgm:t>
        <a:bodyPr/>
        <a:lstStyle/>
        <a:p>
          <a:endParaRPr lang="en-US"/>
        </a:p>
      </dgm:t>
    </dgm:pt>
    <dgm:pt modelId="{B3C16BBE-892E-4283-9F5D-9B28712B02C5}" type="sibTrans" cxnId="{0CB33B37-3A6D-4FAF-B602-D6DC4F031F60}">
      <dgm:prSet/>
      <dgm:spPr/>
      <dgm:t>
        <a:bodyPr/>
        <a:lstStyle/>
        <a:p>
          <a:endParaRPr lang="en-US"/>
        </a:p>
      </dgm:t>
    </dgm:pt>
    <dgm:pt modelId="{48693B76-33D4-4675-800E-A190BCC7EA44}">
      <dgm:prSet/>
      <dgm:spPr/>
      <dgm:t>
        <a:bodyPr/>
        <a:lstStyle/>
        <a:p>
          <a:pPr rtl="0"/>
          <a:r>
            <a:rPr lang="en-US" dirty="0" smtClean="0">
              <a:effectLst/>
              <a:latin typeface="+mn-lt"/>
            </a:rPr>
            <a:t>10% of order PV</a:t>
          </a:r>
          <a:endParaRPr lang="en-US" dirty="0">
            <a:effectLst/>
            <a:latin typeface="+mn-lt"/>
          </a:endParaRPr>
        </a:p>
      </dgm:t>
    </dgm:pt>
    <dgm:pt modelId="{0BBA47DD-DA98-462A-B74C-CB7393534DFA}" type="sibTrans" cxnId="{DE22D53A-D737-4C2D-94DB-8570D06FED8B}">
      <dgm:prSet/>
      <dgm:spPr/>
      <dgm:t>
        <a:bodyPr/>
        <a:lstStyle/>
        <a:p>
          <a:endParaRPr lang="en-US"/>
        </a:p>
      </dgm:t>
    </dgm:pt>
    <dgm:pt modelId="{D3F88FD5-B69F-4EF8-A372-B7D326E8258F}" type="parTrans" cxnId="{DE22D53A-D737-4C2D-94DB-8570D06FED8B}">
      <dgm:prSet/>
      <dgm:spPr/>
      <dgm:t>
        <a:bodyPr/>
        <a:lstStyle/>
        <a:p>
          <a:endParaRPr lang="en-US"/>
        </a:p>
      </dgm:t>
    </dgm:pt>
    <dgm:pt modelId="{A58AECFF-C70C-4DFD-A192-E03EA0142301}" type="pres">
      <dgm:prSet presAssocID="{BD502C3F-5467-412C-8D53-CAD847AC3F3B}" presName="Name0" presStyleCnt="0">
        <dgm:presLayoutVars>
          <dgm:dir/>
          <dgm:animLvl val="lvl"/>
          <dgm:resizeHandles val="exact"/>
        </dgm:presLayoutVars>
      </dgm:prSet>
      <dgm:spPr/>
      <dgm:t>
        <a:bodyPr/>
        <a:lstStyle/>
        <a:p>
          <a:endParaRPr lang="en-US"/>
        </a:p>
      </dgm:t>
    </dgm:pt>
    <dgm:pt modelId="{666BAE5D-026F-45E4-AFDB-9EF4C126184B}" type="pres">
      <dgm:prSet presAssocID="{59B6C72F-8FE3-4320-A737-86A627BDBB38}" presName="composite" presStyleCnt="0"/>
      <dgm:spPr/>
    </dgm:pt>
    <dgm:pt modelId="{EBADAFA9-E268-46F9-9116-768EEC20345C}" type="pres">
      <dgm:prSet presAssocID="{59B6C72F-8FE3-4320-A737-86A627BDBB38}" presName="parTx" presStyleLbl="alignNode1" presStyleIdx="0" presStyleCnt="3">
        <dgm:presLayoutVars>
          <dgm:chMax val="0"/>
          <dgm:chPref val="0"/>
          <dgm:bulletEnabled val="1"/>
        </dgm:presLayoutVars>
      </dgm:prSet>
      <dgm:spPr/>
      <dgm:t>
        <a:bodyPr/>
        <a:lstStyle/>
        <a:p>
          <a:endParaRPr lang="en-US"/>
        </a:p>
      </dgm:t>
    </dgm:pt>
    <dgm:pt modelId="{7EF6E9ED-5CBD-4194-B373-89E3E79EBD1C}" type="pres">
      <dgm:prSet presAssocID="{59B6C72F-8FE3-4320-A737-86A627BDBB38}" presName="desTx" presStyleLbl="alignAccFollowNode1" presStyleIdx="0" presStyleCnt="3">
        <dgm:presLayoutVars>
          <dgm:bulletEnabled val="1"/>
        </dgm:presLayoutVars>
      </dgm:prSet>
      <dgm:spPr/>
      <dgm:t>
        <a:bodyPr/>
        <a:lstStyle/>
        <a:p>
          <a:endParaRPr lang="en-US"/>
        </a:p>
      </dgm:t>
    </dgm:pt>
    <dgm:pt modelId="{E08F4DC1-60C8-48D8-92CB-073B5A17FD3A}" type="pres">
      <dgm:prSet presAssocID="{7ECB6A2C-81CC-4C85-B35A-AFFCA913CAE5}" presName="space" presStyleCnt="0"/>
      <dgm:spPr/>
    </dgm:pt>
    <dgm:pt modelId="{0852C67B-28C6-4F90-9B0F-EDB7AD5EA2BC}" type="pres">
      <dgm:prSet presAssocID="{D1CC9B1C-D821-4D1E-A281-1DF09E8D7281}" presName="composite" presStyleCnt="0"/>
      <dgm:spPr/>
    </dgm:pt>
    <dgm:pt modelId="{BD25FA9F-DE90-48EA-A52B-6087E6610035}" type="pres">
      <dgm:prSet presAssocID="{D1CC9B1C-D821-4D1E-A281-1DF09E8D7281}" presName="parTx" presStyleLbl="alignNode1" presStyleIdx="1" presStyleCnt="3">
        <dgm:presLayoutVars>
          <dgm:chMax val="0"/>
          <dgm:chPref val="0"/>
          <dgm:bulletEnabled val="1"/>
        </dgm:presLayoutVars>
      </dgm:prSet>
      <dgm:spPr/>
      <dgm:t>
        <a:bodyPr/>
        <a:lstStyle/>
        <a:p>
          <a:endParaRPr lang="en-US"/>
        </a:p>
      </dgm:t>
    </dgm:pt>
    <dgm:pt modelId="{B6CC719B-2855-42B3-9CE9-FE9B661A400A}" type="pres">
      <dgm:prSet presAssocID="{D1CC9B1C-D821-4D1E-A281-1DF09E8D7281}" presName="desTx" presStyleLbl="alignAccFollowNode1" presStyleIdx="1" presStyleCnt="3">
        <dgm:presLayoutVars>
          <dgm:bulletEnabled val="1"/>
        </dgm:presLayoutVars>
      </dgm:prSet>
      <dgm:spPr/>
      <dgm:t>
        <a:bodyPr/>
        <a:lstStyle/>
        <a:p>
          <a:endParaRPr lang="en-US"/>
        </a:p>
      </dgm:t>
    </dgm:pt>
    <dgm:pt modelId="{41B779C8-41A6-414B-9107-0A948F3F48C8}" type="pres">
      <dgm:prSet presAssocID="{C1A53A94-61CA-4B9F-87A3-97AB9E56A3DB}" presName="space" presStyleCnt="0"/>
      <dgm:spPr/>
    </dgm:pt>
    <dgm:pt modelId="{1D670ED8-4C27-42E1-869B-B06E9E003FED}" type="pres">
      <dgm:prSet presAssocID="{370F5912-A7BA-4CBF-B832-E98D0D9C4DAA}" presName="composite" presStyleCnt="0"/>
      <dgm:spPr/>
    </dgm:pt>
    <dgm:pt modelId="{D7922414-AFF8-43EB-8986-56F7760C1018}" type="pres">
      <dgm:prSet presAssocID="{370F5912-A7BA-4CBF-B832-E98D0D9C4DAA}" presName="parTx" presStyleLbl="alignNode1" presStyleIdx="2" presStyleCnt="3">
        <dgm:presLayoutVars>
          <dgm:chMax val="0"/>
          <dgm:chPref val="0"/>
          <dgm:bulletEnabled val="1"/>
        </dgm:presLayoutVars>
      </dgm:prSet>
      <dgm:spPr/>
      <dgm:t>
        <a:bodyPr/>
        <a:lstStyle/>
        <a:p>
          <a:endParaRPr lang="en-US"/>
        </a:p>
      </dgm:t>
    </dgm:pt>
    <dgm:pt modelId="{91D4364C-61A6-45A4-A93C-39EE2B03A220}" type="pres">
      <dgm:prSet presAssocID="{370F5912-A7BA-4CBF-B832-E98D0D9C4DAA}" presName="desTx" presStyleLbl="alignAccFollowNode1" presStyleIdx="2" presStyleCnt="3">
        <dgm:presLayoutVars>
          <dgm:bulletEnabled val="1"/>
        </dgm:presLayoutVars>
      </dgm:prSet>
      <dgm:spPr/>
      <dgm:t>
        <a:bodyPr/>
        <a:lstStyle/>
        <a:p>
          <a:endParaRPr lang="en-US"/>
        </a:p>
      </dgm:t>
    </dgm:pt>
  </dgm:ptLst>
  <dgm:cxnLst>
    <dgm:cxn modelId="{5FFA75D2-5C4B-4317-9F97-6F84846E888F}" type="presOf" srcId="{BD502C3F-5467-412C-8D53-CAD847AC3F3B}" destId="{A58AECFF-C70C-4DFD-A192-E03EA0142301}" srcOrd="0" destOrd="0" presId="urn:microsoft.com/office/officeart/2005/8/layout/hList1"/>
    <dgm:cxn modelId="{23C9D622-C2E3-46C0-AF09-66184AB25C2F}" type="presOf" srcId="{D1CC9B1C-D821-4D1E-A281-1DF09E8D7281}" destId="{BD25FA9F-DE90-48EA-A52B-6087E6610035}" srcOrd="0" destOrd="0" presId="urn:microsoft.com/office/officeart/2005/8/layout/hList1"/>
    <dgm:cxn modelId="{080464D3-21EA-4966-AF1B-9F431674C298}" srcId="{BD502C3F-5467-412C-8D53-CAD847AC3F3B}" destId="{D1CC9B1C-D821-4D1E-A281-1DF09E8D7281}" srcOrd="1" destOrd="0" parTransId="{27FB8720-B408-4B22-AEC0-98FBF909ABD9}" sibTransId="{C1A53A94-61CA-4B9F-87A3-97AB9E56A3DB}"/>
    <dgm:cxn modelId="{2CD95860-1B22-46D6-9D94-01006F162BF4}" type="presOf" srcId="{2CC2FBC0-650D-4E2F-B01D-25D1D28C9EEC}" destId="{91D4364C-61A6-45A4-A93C-39EE2B03A220}" srcOrd="0" destOrd="0" presId="urn:microsoft.com/office/officeart/2005/8/layout/hList1"/>
    <dgm:cxn modelId="{7C0AC3BD-6517-47C6-88F6-C76F89BA584C}" srcId="{D1CC9B1C-D821-4D1E-A281-1DF09E8D7281}" destId="{71BDB608-8EE6-44C1-828E-18869C79295C}" srcOrd="0" destOrd="0" parTransId="{25E77AF1-214E-4E52-BE65-07C13C01D47C}" sibTransId="{10D81C1A-D465-4FE4-97E8-F0F230953499}"/>
    <dgm:cxn modelId="{DE22D53A-D737-4C2D-94DB-8570D06FED8B}" srcId="{59B6C72F-8FE3-4320-A737-86A627BDBB38}" destId="{48693B76-33D4-4675-800E-A190BCC7EA44}" srcOrd="0" destOrd="0" parTransId="{D3F88FD5-B69F-4EF8-A372-B7D326E8258F}" sibTransId="{0BBA47DD-DA98-462A-B74C-CB7393534DFA}"/>
    <dgm:cxn modelId="{13E447AD-7246-4FEA-862A-3A98540415FC}" srcId="{BD502C3F-5467-412C-8D53-CAD847AC3F3B}" destId="{59B6C72F-8FE3-4320-A737-86A627BDBB38}" srcOrd="0" destOrd="0" parTransId="{3086CD3E-69B6-44CB-87C4-DC826E14C195}" sibTransId="{7ECB6A2C-81CC-4C85-B35A-AFFCA913CAE5}"/>
    <dgm:cxn modelId="{B08EEE57-763C-4B40-9DDF-E7466C9EAF76}" type="presOf" srcId="{48693B76-33D4-4675-800E-A190BCC7EA44}" destId="{7EF6E9ED-5CBD-4194-B373-89E3E79EBD1C}" srcOrd="0" destOrd="0" presId="urn:microsoft.com/office/officeart/2005/8/layout/hList1"/>
    <dgm:cxn modelId="{38FE6702-AA40-493C-B128-16874F0DC5D8}" type="presOf" srcId="{59B6C72F-8FE3-4320-A737-86A627BDBB38}" destId="{EBADAFA9-E268-46F9-9116-768EEC20345C}" srcOrd="0" destOrd="0" presId="urn:microsoft.com/office/officeart/2005/8/layout/hList1"/>
    <dgm:cxn modelId="{2A135164-8D45-43B4-B0E1-B982424FD54D}" type="presOf" srcId="{71BDB608-8EE6-44C1-828E-18869C79295C}" destId="{B6CC719B-2855-42B3-9CE9-FE9B661A400A}" srcOrd="0" destOrd="0" presId="urn:microsoft.com/office/officeart/2005/8/layout/hList1"/>
    <dgm:cxn modelId="{0ECAC416-D898-4677-9E9B-30A29DF9A3C2}" srcId="{BD502C3F-5467-412C-8D53-CAD847AC3F3B}" destId="{370F5912-A7BA-4CBF-B832-E98D0D9C4DAA}" srcOrd="2" destOrd="0" parTransId="{4DF364CD-BD4F-411A-954D-0829FA4ABB11}" sibTransId="{76C736CB-9F36-4345-AEDF-CC6E275F36F3}"/>
    <dgm:cxn modelId="{1B900646-D497-402C-9F42-B0D8B3E019DC}" type="presOf" srcId="{370F5912-A7BA-4CBF-B832-E98D0D9C4DAA}" destId="{D7922414-AFF8-43EB-8986-56F7760C1018}" srcOrd="0" destOrd="0" presId="urn:microsoft.com/office/officeart/2005/8/layout/hList1"/>
    <dgm:cxn modelId="{0CB33B37-3A6D-4FAF-B602-D6DC4F031F60}" srcId="{370F5912-A7BA-4CBF-B832-E98D0D9C4DAA}" destId="{2CC2FBC0-650D-4E2F-B01D-25D1D28C9EEC}" srcOrd="0" destOrd="0" parTransId="{262D96CF-CCE5-4DDA-BFD4-69D830872935}" sibTransId="{B3C16BBE-892E-4283-9F5D-9B28712B02C5}"/>
    <dgm:cxn modelId="{8BDCB384-F371-41CC-966E-977F7597BC03}" type="presParOf" srcId="{A58AECFF-C70C-4DFD-A192-E03EA0142301}" destId="{666BAE5D-026F-45E4-AFDB-9EF4C126184B}" srcOrd="0" destOrd="0" presId="urn:microsoft.com/office/officeart/2005/8/layout/hList1"/>
    <dgm:cxn modelId="{824D28AB-516F-46E7-82E7-FF485695EDB2}" type="presParOf" srcId="{666BAE5D-026F-45E4-AFDB-9EF4C126184B}" destId="{EBADAFA9-E268-46F9-9116-768EEC20345C}" srcOrd="0" destOrd="0" presId="urn:microsoft.com/office/officeart/2005/8/layout/hList1"/>
    <dgm:cxn modelId="{E365BBAE-0640-4197-8B0E-717ABF9B7AF4}" type="presParOf" srcId="{666BAE5D-026F-45E4-AFDB-9EF4C126184B}" destId="{7EF6E9ED-5CBD-4194-B373-89E3E79EBD1C}" srcOrd="1" destOrd="0" presId="urn:microsoft.com/office/officeart/2005/8/layout/hList1"/>
    <dgm:cxn modelId="{655D28C3-671F-4ED2-963F-8ADD478123E2}" type="presParOf" srcId="{A58AECFF-C70C-4DFD-A192-E03EA0142301}" destId="{E08F4DC1-60C8-48D8-92CB-073B5A17FD3A}" srcOrd="1" destOrd="0" presId="urn:microsoft.com/office/officeart/2005/8/layout/hList1"/>
    <dgm:cxn modelId="{16C00B97-3096-4DBB-8675-607068A40A4E}" type="presParOf" srcId="{A58AECFF-C70C-4DFD-A192-E03EA0142301}" destId="{0852C67B-28C6-4F90-9B0F-EDB7AD5EA2BC}" srcOrd="2" destOrd="0" presId="urn:microsoft.com/office/officeart/2005/8/layout/hList1"/>
    <dgm:cxn modelId="{68959784-C1E9-4079-ABF3-AF298763EB7B}" type="presParOf" srcId="{0852C67B-28C6-4F90-9B0F-EDB7AD5EA2BC}" destId="{BD25FA9F-DE90-48EA-A52B-6087E6610035}" srcOrd="0" destOrd="0" presId="urn:microsoft.com/office/officeart/2005/8/layout/hList1"/>
    <dgm:cxn modelId="{58A86705-776C-4DD8-BD62-11435684141C}" type="presParOf" srcId="{0852C67B-28C6-4F90-9B0F-EDB7AD5EA2BC}" destId="{B6CC719B-2855-42B3-9CE9-FE9B661A400A}" srcOrd="1" destOrd="0" presId="urn:microsoft.com/office/officeart/2005/8/layout/hList1"/>
    <dgm:cxn modelId="{2CBB5540-3DB1-4119-8FF4-2E2C3A7EA77A}" type="presParOf" srcId="{A58AECFF-C70C-4DFD-A192-E03EA0142301}" destId="{41B779C8-41A6-414B-9107-0A948F3F48C8}" srcOrd="3" destOrd="0" presId="urn:microsoft.com/office/officeart/2005/8/layout/hList1"/>
    <dgm:cxn modelId="{5FEE9581-4D4E-4BD4-A79F-0C0558FA751B}" type="presParOf" srcId="{A58AECFF-C70C-4DFD-A192-E03EA0142301}" destId="{1D670ED8-4C27-42E1-869B-B06E9E003FED}" srcOrd="4" destOrd="0" presId="urn:microsoft.com/office/officeart/2005/8/layout/hList1"/>
    <dgm:cxn modelId="{2CCCAC3A-EE79-4F25-B727-D96EBB84308D}" type="presParOf" srcId="{1D670ED8-4C27-42E1-869B-B06E9E003FED}" destId="{D7922414-AFF8-43EB-8986-56F7760C1018}" srcOrd="0" destOrd="0" presId="urn:microsoft.com/office/officeart/2005/8/layout/hList1"/>
    <dgm:cxn modelId="{5E9E9426-14C9-4273-85CB-4B904A85F1EF}" type="presParOf" srcId="{1D670ED8-4C27-42E1-869B-B06E9E003FED}" destId="{91D4364C-61A6-45A4-A93C-39EE2B03A22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3FAB9F-0F9D-1B45-9B6D-D026073916FA}" type="doc">
      <dgm:prSet loTypeId="urn:microsoft.com/office/officeart/2005/8/layout/vList2" loCatId="" qsTypeId="urn:microsoft.com/office/officeart/2005/8/quickstyle/simple1" qsCatId="simple" csTypeId="urn:microsoft.com/office/officeart/2005/8/colors/accent3_3" csCatId="accent3" phldr="1"/>
      <dgm:spPr/>
      <dgm:t>
        <a:bodyPr/>
        <a:lstStyle/>
        <a:p>
          <a:endParaRPr lang="en-US"/>
        </a:p>
      </dgm:t>
    </dgm:pt>
    <dgm:pt modelId="{595826DC-C0FE-3447-B6C7-F56FCF6E25BA}">
      <dgm:prSet phldrT="[Text]" custT="1"/>
      <dgm:spPr/>
      <dgm:t>
        <a:bodyPr/>
        <a:lstStyle/>
        <a:p>
          <a:pPr algn="ctr"/>
          <a:r>
            <a:rPr lang="en-US" sz="2400" b="0" dirty="0" smtClean="0">
              <a:effectLst/>
              <a:latin typeface="+mj-lt"/>
            </a:rPr>
            <a:t>Supports gastrointestinal system comfort.*</a:t>
          </a:r>
          <a:endParaRPr lang="en-US" sz="2400" b="0" dirty="0">
            <a:effectLst/>
            <a:latin typeface="+mj-lt"/>
          </a:endParaRPr>
        </a:p>
      </dgm:t>
    </dgm:pt>
    <dgm:pt modelId="{D87AA892-67DC-1348-95BD-197136293429}" type="parTrans" cxnId="{48149349-98DF-8747-A2C4-0ED1E0C576C8}">
      <dgm:prSet/>
      <dgm:spPr/>
      <dgm:t>
        <a:bodyPr/>
        <a:lstStyle/>
        <a:p>
          <a:endParaRPr lang="en-US"/>
        </a:p>
      </dgm:t>
    </dgm:pt>
    <dgm:pt modelId="{6B812D1D-5F8F-3544-93F9-125116D1AB73}" type="sibTrans" cxnId="{48149349-98DF-8747-A2C4-0ED1E0C576C8}">
      <dgm:prSet/>
      <dgm:spPr/>
      <dgm:t>
        <a:bodyPr/>
        <a:lstStyle/>
        <a:p>
          <a:endParaRPr lang="en-US"/>
        </a:p>
      </dgm:t>
    </dgm:pt>
    <dgm:pt modelId="{4FEF33E0-EBD9-47B1-8716-64F2055F2260}">
      <dgm:prSet phldrT="[Text]" custT="1"/>
      <dgm:spPr/>
      <dgm:t>
        <a:bodyPr/>
        <a:lstStyle/>
        <a:p>
          <a:pPr algn="ctr"/>
          <a:r>
            <a:rPr lang="en-US" sz="2400" b="0" dirty="0" smtClean="0">
              <a:effectLst/>
              <a:latin typeface="+mj-lt"/>
            </a:rPr>
            <a:t>Promotes healthy bowel function.*</a:t>
          </a:r>
          <a:endParaRPr lang="en-US" sz="2400" b="0" dirty="0">
            <a:effectLst/>
            <a:latin typeface="+mj-lt"/>
          </a:endParaRPr>
        </a:p>
      </dgm:t>
    </dgm:pt>
    <dgm:pt modelId="{6D166092-4EF5-4667-A6D9-AFF4132659F4}" type="parTrans" cxnId="{D4EC4ABE-E181-4FE3-AABF-40F85E98EE25}">
      <dgm:prSet/>
      <dgm:spPr/>
      <dgm:t>
        <a:bodyPr/>
        <a:lstStyle/>
        <a:p>
          <a:endParaRPr lang="en-US"/>
        </a:p>
      </dgm:t>
    </dgm:pt>
    <dgm:pt modelId="{A9645FE0-1F62-4148-B2FF-23DCA6AC7F4C}" type="sibTrans" cxnId="{D4EC4ABE-E181-4FE3-AABF-40F85E98EE25}">
      <dgm:prSet/>
      <dgm:spPr/>
      <dgm:t>
        <a:bodyPr/>
        <a:lstStyle/>
        <a:p>
          <a:endParaRPr lang="en-US"/>
        </a:p>
      </dgm:t>
    </dgm:pt>
    <dgm:pt modelId="{C4FB973F-4F0E-4E93-AD90-97E770FDB9D8}">
      <dgm:prSet phldrT="[Text]" custT="1"/>
      <dgm:spPr/>
      <dgm:t>
        <a:bodyPr/>
        <a:lstStyle/>
        <a:p>
          <a:pPr algn="ctr"/>
          <a:r>
            <a:rPr lang="en-US" sz="2400" b="0" dirty="0" smtClean="0">
              <a:effectLst/>
              <a:latin typeface="+mj-lt"/>
            </a:rPr>
            <a:t>Maintains efficiency of digestive tract.*</a:t>
          </a:r>
          <a:endParaRPr lang="en-US" sz="2400" b="0" dirty="0">
            <a:effectLst/>
            <a:latin typeface="+mj-lt"/>
          </a:endParaRPr>
        </a:p>
      </dgm:t>
    </dgm:pt>
    <dgm:pt modelId="{5A343A91-78A5-47E9-9BCB-6F73C5AFC78B}" type="parTrans" cxnId="{34682AA6-3C72-4EED-AE1C-B53553A2D34F}">
      <dgm:prSet/>
      <dgm:spPr/>
      <dgm:t>
        <a:bodyPr/>
        <a:lstStyle/>
        <a:p>
          <a:endParaRPr lang="en-US"/>
        </a:p>
      </dgm:t>
    </dgm:pt>
    <dgm:pt modelId="{1822CF2D-26AB-450B-B984-B9AA04AEF61C}" type="sibTrans" cxnId="{34682AA6-3C72-4EED-AE1C-B53553A2D34F}">
      <dgm:prSet/>
      <dgm:spPr/>
      <dgm:t>
        <a:bodyPr/>
        <a:lstStyle/>
        <a:p>
          <a:endParaRPr lang="en-US"/>
        </a:p>
      </dgm:t>
    </dgm:pt>
    <dgm:pt modelId="{A3473E29-BC57-4C96-B373-E223CAD06D4D}">
      <dgm:prSet phldrT="[Text]" custT="1"/>
      <dgm:spPr/>
      <dgm:t>
        <a:bodyPr/>
        <a:lstStyle/>
        <a:p>
          <a:pPr algn="ctr"/>
          <a:r>
            <a:rPr lang="en-US" sz="2400" b="0" dirty="0" smtClean="0">
              <a:effectLst/>
              <a:latin typeface="+mj-lt"/>
            </a:rPr>
            <a:t>May support performance during exercise.*</a:t>
          </a:r>
          <a:endParaRPr lang="en-US" sz="2400" b="0" dirty="0">
            <a:effectLst/>
            <a:latin typeface="+mj-lt"/>
          </a:endParaRPr>
        </a:p>
      </dgm:t>
    </dgm:pt>
    <dgm:pt modelId="{7798EAB9-F4E8-49E8-BE1C-4A6E513083B8}" type="parTrans" cxnId="{3B6416E7-2DCE-4BA4-B7D3-F7CDCDD81FB7}">
      <dgm:prSet/>
      <dgm:spPr/>
      <dgm:t>
        <a:bodyPr/>
        <a:lstStyle/>
        <a:p>
          <a:endParaRPr lang="en-US"/>
        </a:p>
      </dgm:t>
    </dgm:pt>
    <dgm:pt modelId="{DAEFC57B-05E9-4662-B820-4EB6B831F5B6}" type="sibTrans" cxnId="{3B6416E7-2DCE-4BA4-B7D3-F7CDCDD81FB7}">
      <dgm:prSet/>
      <dgm:spPr/>
      <dgm:t>
        <a:bodyPr/>
        <a:lstStyle/>
        <a:p>
          <a:endParaRPr lang="en-US"/>
        </a:p>
      </dgm:t>
    </dgm:pt>
    <dgm:pt modelId="{7FF88922-D9F3-9649-9AEF-29A31592C0B2}" type="pres">
      <dgm:prSet presAssocID="{EF3FAB9F-0F9D-1B45-9B6D-D026073916FA}" presName="linear" presStyleCnt="0">
        <dgm:presLayoutVars>
          <dgm:animLvl val="lvl"/>
          <dgm:resizeHandles val="exact"/>
        </dgm:presLayoutVars>
      </dgm:prSet>
      <dgm:spPr/>
      <dgm:t>
        <a:bodyPr/>
        <a:lstStyle/>
        <a:p>
          <a:endParaRPr lang="en-US"/>
        </a:p>
      </dgm:t>
    </dgm:pt>
    <dgm:pt modelId="{AE8D5958-3B81-C349-85C1-AAA788979686}" type="pres">
      <dgm:prSet presAssocID="{595826DC-C0FE-3447-B6C7-F56FCF6E25BA}" presName="parentText" presStyleLbl="node1" presStyleIdx="0" presStyleCnt="4">
        <dgm:presLayoutVars>
          <dgm:chMax val="0"/>
          <dgm:bulletEnabled val="1"/>
        </dgm:presLayoutVars>
      </dgm:prSet>
      <dgm:spPr/>
      <dgm:t>
        <a:bodyPr/>
        <a:lstStyle/>
        <a:p>
          <a:endParaRPr lang="en-US"/>
        </a:p>
      </dgm:t>
    </dgm:pt>
    <dgm:pt modelId="{D715757D-B7C6-AF48-A2B1-BDAD0D36034E}" type="pres">
      <dgm:prSet presAssocID="{6B812D1D-5F8F-3544-93F9-125116D1AB73}" presName="spacer" presStyleCnt="0"/>
      <dgm:spPr/>
      <dgm:t>
        <a:bodyPr/>
        <a:lstStyle/>
        <a:p>
          <a:endParaRPr lang="en-US"/>
        </a:p>
      </dgm:t>
    </dgm:pt>
    <dgm:pt modelId="{C6E4E6FC-9EF4-4C7F-9A6A-F63F70763534}" type="pres">
      <dgm:prSet presAssocID="{4FEF33E0-EBD9-47B1-8716-64F2055F2260}" presName="parentText" presStyleLbl="node1" presStyleIdx="1" presStyleCnt="4" custScaleY="114932">
        <dgm:presLayoutVars>
          <dgm:chMax val="0"/>
          <dgm:bulletEnabled val="1"/>
        </dgm:presLayoutVars>
      </dgm:prSet>
      <dgm:spPr/>
      <dgm:t>
        <a:bodyPr/>
        <a:lstStyle/>
        <a:p>
          <a:endParaRPr lang="en-US"/>
        </a:p>
      </dgm:t>
    </dgm:pt>
    <dgm:pt modelId="{9DF7F4FA-A518-422A-A927-36CFEEB30ED9}" type="pres">
      <dgm:prSet presAssocID="{A9645FE0-1F62-4148-B2FF-23DCA6AC7F4C}" presName="spacer" presStyleCnt="0"/>
      <dgm:spPr/>
    </dgm:pt>
    <dgm:pt modelId="{18ABE347-5B13-4CD7-96C9-F6414480FD0B}" type="pres">
      <dgm:prSet presAssocID="{C4FB973F-4F0E-4E93-AD90-97E770FDB9D8}" presName="parentText" presStyleLbl="node1" presStyleIdx="2" presStyleCnt="4">
        <dgm:presLayoutVars>
          <dgm:chMax val="0"/>
          <dgm:bulletEnabled val="1"/>
        </dgm:presLayoutVars>
      </dgm:prSet>
      <dgm:spPr/>
      <dgm:t>
        <a:bodyPr/>
        <a:lstStyle/>
        <a:p>
          <a:endParaRPr lang="en-US"/>
        </a:p>
      </dgm:t>
    </dgm:pt>
    <dgm:pt modelId="{0CD7C3AE-F9F7-446C-B8F6-AB5ADE6D3A55}" type="pres">
      <dgm:prSet presAssocID="{1822CF2D-26AB-450B-B984-B9AA04AEF61C}" presName="spacer" presStyleCnt="0"/>
      <dgm:spPr/>
    </dgm:pt>
    <dgm:pt modelId="{365913DE-DB49-4D27-B9B4-6845CA3180BF}" type="pres">
      <dgm:prSet presAssocID="{A3473E29-BC57-4C96-B373-E223CAD06D4D}" presName="parentText" presStyleLbl="node1" presStyleIdx="3" presStyleCnt="4">
        <dgm:presLayoutVars>
          <dgm:chMax val="0"/>
          <dgm:bulletEnabled val="1"/>
        </dgm:presLayoutVars>
      </dgm:prSet>
      <dgm:spPr/>
      <dgm:t>
        <a:bodyPr/>
        <a:lstStyle/>
        <a:p>
          <a:endParaRPr lang="en-US"/>
        </a:p>
      </dgm:t>
    </dgm:pt>
  </dgm:ptLst>
  <dgm:cxnLst>
    <dgm:cxn modelId="{34682AA6-3C72-4EED-AE1C-B53553A2D34F}" srcId="{EF3FAB9F-0F9D-1B45-9B6D-D026073916FA}" destId="{C4FB973F-4F0E-4E93-AD90-97E770FDB9D8}" srcOrd="2" destOrd="0" parTransId="{5A343A91-78A5-47E9-9BCB-6F73C5AFC78B}" sibTransId="{1822CF2D-26AB-450B-B984-B9AA04AEF61C}"/>
    <dgm:cxn modelId="{48149349-98DF-8747-A2C4-0ED1E0C576C8}" srcId="{EF3FAB9F-0F9D-1B45-9B6D-D026073916FA}" destId="{595826DC-C0FE-3447-B6C7-F56FCF6E25BA}" srcOrd="0" destOrd="0" parTransId="{D87AA892-67DC-1348-95BD-197136293429}" sibTransId="{6B812D1D-5F8F-3544-93F9-125116D1AB73}"/>
    <dgm:cxn modelId="{3B6416E7-2DCE-4BA4-B7D3-F7CDCDD81FB7}" srcId="{EF3FAB9F-0F9D-1B45-9B6D-D026073916FA}" destId="{A3473E29-BC57-4C96-B373-E223CAD06D4D}" srcOrd="3" destOrd="0" parTransId="{7798EAB9-F4E8-49E8-BE1C-4A6E513083B8}" sibTransId="{DAEFC57B-05E9-4662-B820-4EB6B831F5B6}"/>
    <dgm:cxn modelId="{59D47E8D-0D4F-4669-AF18-4564BE1BBB5B}" type="presOf" srcId="{C4FB973F-4F0E-4E93-AD90-97E770FDB9D8}" destId="{18ABE347-5B13-4CD7-96C9-F6414480FD0B}" srcOrd="0" destOrd="0" presId="urn:microsoft.com/office/officeart/2005/8/layout/vList2"/>
    <dgm:cxn modelId="{D4EC4ABE-E181-4FE3-AABF-40F85E98EE25}" srcId="{EF3FAB9F-0F9D-1B45-9B6D-D026073916FA}" destId="{4FEF33E0-EBD9-47B1-8716-64F2055F2260}" srcOrd="1" destOrd="0" parTransId="{6D166092-4EF5-4667-A6D9-AFF4132659F4}" sibTransId="{A9645FE0-1F62-4148-B2FF-23DCA6AC7F4C}"/>
    <dgm:cxn modelId="{07FEA218-59DE-421D-AAEB-F40ABFD5FCAD}" type="presOf" srcId="{A3473E29-BC57-4C96-B373-E223CAD06D4D}" destId="{365913DE-DB49-4D27-B9B4-6845CA3180BF}" srcOrd="0" destOrd="0" presId="urn:microsoft.com/office/officeart/2005/8/layout/vList2"/>
    <dgm:cxn modelId="{39A5C4CD-B5FA-4703-B25A-45D804910931}" type="presOf" srcId="{595826DC-C0FE-3447-B6C7-F56FCF6E25BA}" destId="{AE8D5958-3B81-C349-85C1-AAA788979686}" srcOrd="0" destOrd="0" presId="urn:microsoft.com/office/officeart/2005/8/layout/vList2"/>
    <dgm:cxn modelId="{6D848C3C-B1A7-4669-BE02-5D8FBB846AEE}" type="presOf" srcId="{4FEF33E0-EBD9-47B1-8716-64F2055F2260}" destId="{C6E4E6FC-9EF4-4C7F-9A6A-F63F70763534}" srcOrd="0" destOrd="0" presId="urn:microsoft.com/office/officeart/2005/8/layout/vList2"/>
    <dgm:cxn modelId="{9D1FD97F-2CC8-4D2D-ADA5-1532A0149421}" type="presOf" srcId="{EF3FAB9F-0F9D-1B45-9B6D-D026073916FA}" destId="{7FF88922-D9F3-9649-9AEF-29A31592C0B2}" srcOrd="0" destOrd="0" presId="urn:microsoft.com/office/officeart/2005/8/layout/vList2"/>
    <dgm:cxn modelId="{17CFB09F-88E5-484E-8A33-B188EA544261}" type="presParOf" srcId="{7FF88922-D9F3-9649-9AEF-29A31592C0B2}" destId="{AE8D5958-3B81-C349-85C1-AAA788979686}" srcOrd="0" destOrd="0" presId="urn:microsoft.com/office/officeart/2005/8/layout/vList2"/>
    <dgm:cxn modelId="{E4C9FAA2-B83C-454A-9669-F61FBFAD76D0}" type="presParOf" srcId="{7FF88922-D9F3-9649-9AEF-29A31592C0B2}" destId="{D715757D-B7C6-AF48-A2B1-BDAD0D36034E}" srcOrd="1" destOrd="0" presId="urn:microsoft.com/office/officeart/2005/8/layout/vList2"/>
    <dgm:cxn modelId="{561BC5CB-197E-41B0-A6BC-456420F0023F}" type="presParOf" srcId="{7FF88922-D9F3-9649-9AEF-29A31592C0B2}" destId="{C6E4E6FC-9EF4-4C7F-9A6A-F63F70763534}" srcOrd="2" destOrd="0" presId="urn:microsoft.com/office/officeart/2005/8/layout/vList2"/>
    <dgm:cxn modelId="{31E2C90C-82C6-41BE-8F00-823D264454CC}" type="presParOf" srcId="{7FF88922-D9F3-9649-9AEF-29A31592C0B2}" destId="{9DF7F4FA-A518-422A-A927-36CFEEB30ED9}" srcOrd="3" destOrd="0" presId="urn:microsoft.com/office/officeart/2005/8/layout/vList2"/>
    <dgm:cxn modelId="{E74CC056-1D41-48EF-B193-507F74FE6162}" type="presParOf" srcId="{7FF88922-D9F3-9649-9AEF-29A31592C0B2}" destId="{18ABE347-5B13-4CD7-96C9-F6414480FD0B}" srcOrd="4" destOrd="0" presId="urn:microsoft.com/office/officeart/2005/8/layout/vList2"/>
    <dgm:cxn modelId="{81F78AA7-5D6A-4E50-99C2-FC8A1E9470E8}" type="presParOf" srcId="{7FF88922-D9F3-9649-9AEF-29A31592C0B2}" destId="{0CD7C3AE-F9F7-446C-B8F6-AB5ADE6D3A55}" srcOrd="5" destOrd="0" presId="urn:microsoft.com/office/officeart/2005/8/layout/vList2"/>
    <dgm:cxn modelId="{6F95E864-2A84-45AF-993C-2F1E5F80F7E8}" type="presParOf" srcId="{7FF88922-D9F3-9649-9AEF-29A31592C0B2}" destId="{365913DE-DB49-4D27-B9B4-6845CA3180B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1ED2CD-6334-DC47-AB45-8BD7BEF51FE6}" type="doc">
      <dgm:prSet loTypeId="urn:microsoft.com/office/officeart/2005/8/layout/vList2" loCatId="" qsTypeId="urn:microsoft.com/office/officeart/2005/8/quickstyle/simple4" qsCatId="simple" csTypeId="urn:microsoft.com/office/officeart/2005/8/colors/accent6_5" csCatId="accent6" phldr="1"/>
      <dgm:spPr/>
      <dgm:t>
        <a:bodyPr/>
        <a:lstStyle/>
        <a:p>
          <a:endParaRPr lang="en-US"/>
        </a:p>
      </dgm:t>
    </dgm:pt>
    <dgm:pt modelId="{DD4AAD11-52DC-0244-A2D9-F0AA122A8453}">
      <dgm:prSet phldrT="[Text]"/>
      <dgm:spPr>
        <a:solidFill>
          <a:srgbClr val="FFCC00"/>
        </a:solidFill>
      </dgm:spPr>
      <dgm:t>
        <a:bodyPr/>
        <a:lstStyle/>
        <a:p>
          <a:pPr algn="ctr"/>
          <a:r>
            <a:rPr kumimoji="0" lang="en-US" b="0" i="0" u="none" strike="noStrike" cap="none" spc="0" normalizeH="0" baseline="0" noProof="0" dirty="0" smtClean="0">
              <a:ln/>
              <a:effectLst/>
              <a:uLnTx/>
              <a:uFillTx/>
              <a:latin typeface="+mj-lt"/>
            </a:rPr>
            <a:t>Includes the naturally occurring constituent limonene.</a:t>
          </a:r>
          <a:endParaRPr lang="en-US" b="0" dirty="0">
            <a:effectLst/>
            <a:latin typeface="+mj-lt"/>
          </a:endParaRPr>
        </a:p>
      </dgm:t>
    </dgm:pt>
    <dgm:pt modelId="{774EDB72-A6A2-604A-BCA2-E9AD42A90027}" type="parTrans" cxnId="{366A2624-6E94-F04F-8797-7E52369C0D8E}">
      <dgm:prSet/>
      <dgm:spPr/>
      <dgm:t>
        <a:bodyPr/>
        <a:lstStyle/>
        <a:p>
          <a:endParaRPr lang="en-US"/>
        </a:p>
      </dgm:t>
    </dgm:pt>
    <dgm:pt modelId="{D64045F2-48F8-EF48-A591-096BEE0D676F}" type="sibTrans" cxnId="{366A2624-6E94-F04F-8797-7E52369C0D8E}">
      <dgm:prSet/>
      <dgm:spPr/>
      <dgm:t>
        <a:bodyPr/>
        <a:lstStyle/>
        <a:p>
          <a:endParaRPr lang="en-US"/>
        </a:p>
      </dgm:t>
    </dgm:pt>
    <dgm:pt modelId="{D1184983-880F-014D-A9BD-723ADC4D8FB9}">
      <dgm:prSet/>
      <dgm:spPr>
        <a:solidFill>
          <a:srgbClr val="FFCC00"/>
        </a:solidFill>
      </dgm:spPr>
      <dgm:t>
        <a:bodyPr/>
        <a:lstStyle/>
        <a:p>
          <a:pPr algn="ctr"/>
          <a:r>
            <a:rPr kumimoji="0" lang="en-US" b="0" i="0" u="none" strike="noStrike" cap="none" spc="0" normalizeH="0" baseline="0" noProof="0" dirty="0" smtClean="0">
              <a:ln/>
              <a:effectLst/>
              <a:uLnTx/>
              <a:uFillTx/>
              <a:latin typeface="+mj-lt"/>
            </a:rPr>
            <a:t>Enhances the flavor of foods and water.</a:t>
          </a:r>
        </a:p>
      </dgm:t>
    </dgm:pt>
    <dgm:pt modelId="{15B5939B-0F6A-DA45-A9DE-26768571A7A4}" type="parTrans" cxnId="{68358266-D051-D747-B8D3-F29349621E59}">
      <dgm:prSet/>
      <dgm:spPr/>
      <dgm:t>
        <a:bodyPr/>
        <a:lstStyle/>
        <a:p>
          <a:endParaRPr lang="en-US"/>
        </a:p>
      </dgm:t>
    </dgm:pt>
    <dgm:pt modelId="{C58EA98D-3DAE-2B4D-8EAF-3B80E01E46B5}" type="sibTrans" cxnId="{68358266-D051-D747-B8D3-F29349621E59}">
      <dgm:prSet/>
      <dgm:spPr/>
      <dgm:t>
        <a:bodyPr/>
        <a:lstStyle/>
        <a:p>
          <a:endParaRPr lang="en-US"/>
        </a:p>
      </dgm:t>
    </dgm:pt>
    <dgm:pt modelId="{AB15523A-22B4-5A4C-A877-0E61B9D04607}">
      <dgm:prSet/>
      <dgm:spPr>
        <a:solidFill>
          <a:srgbClr val="FFCC00"/>
        </a:solidFill>
      </dgm:spPr>
      <dgm:t>
        <a:bodyPr/>
        <a:lstStyle/>
        <a:p>
          <a:pPr algn="ctr"/>
          <a:r>
            <a:rPr kumimoji="0" lang="en-US" b="0" i="0" u="none" strike="noStrike" cap="none" spc="0" normalizeH="0" baseline="0" noProof="0" dirty="0" smtClean="0">
              <a:ln/>
              <a:effectLst/>
              <a:uLnTx/>
              <a:uFillTx/>
              <a:latin typeface="+mj-lt"/>
            </a:rPr>
            <a:t>Is a key ingredient in NingXia Red, Thieves, and Inner Defense.</a:t>
          </a:r>
        </a:p>
      </dgm:t>
    </dgm:pt>
    <dgm:pt modelId="{E6C5471A-7C86-0943-8EE1-6798D41837EC}" type="parTrans" cxnId="{73F6CEBB-EFBD-544A-B3A1-7DA9E54A0F84}">
      <dgm:prSet/>
      <dgm:spPr/>
      <dgm:t>
        <a:bodyPr/>
        <a:lstStyle/>
        <a:p>
          <a:endParaRPr lang="en-US"/>
        </a:p>
      </dgm:t>
    </dgm:pt>
    <dgm:pt modelId="{E285BF18-1E90-6542-A994-47F1C3E1949E}" type="sibTrans" cxnId="{73F6CEBB-EFBD-544A-B3A1-7DA9E54A0F84}">
      <dgm:prSet/>
      <dgm:spPr/>
      <dgm:t>
        <a:bodyPr/>
        <a:lstStyle/>
        <a:p>
          <a:endParaRPr lang="en-US"/>
        </a:p>
      </dgm:t>
    </dgm:pt>
    <dgm:pt modelId="{011B8182-EA09-5D49-8E7F-58758319693F}" type="pres">
      <dgm:prSet presAssocID="{B51ED2CD-6334-DC47-AB45-8BD7BEF51FE6}" presName="linear" presStyleCnt="0">
        <dgm:presLayoutVars>
          <dgm:animLvl val="lvl"/>
          <dgm:resizeHandles val="exact"/>
        </dgm:presLayoutVars>
      </dgm:prSet>
      <dgm:spPr/>
      <dgm:t>
        <a:bodyPr/>
        <a:lstStyle/>
        <a:p>
          <a:endParaRPr lang="en-US"/>
        </a:p>
      </dgm:t>
    </dgm:pt>
    <dgm:pt modelId="{586B6916-13C0-0D41-9147-86190349E2C8}" type="pres">
      <dgm:prSet presAssocID="{DD4AAD11-52DC-0244-A2D9-F0AA122A8453}" presName="parentText" presStyleLbl="node1" presStyleIdx="0" presStyleCnt="3" custLinFactY="-1729" custLinFactNeighborY="-100000">
        <dgm:presLayoutVars>
          <dgm:chMax val="0"/>
          <dgm:bulletEnabled val="1"/>
        </dgm:presLayoutVars>
      </dgm:prSet>
      <dgm:spPr/>
      <dgm:t>
        <a:bodyPr/>
        <a:lstStyle/>
        <a:p>
          <a:endParaRPr lang="en-US"/>
        </a:p>
      </dgm:t>
    </dgm:pt>
    <dgm:pt modelId="{DDB6BDA4-4E55-254A-AF10-74F2E826412E}" type="pres">
      <dgm:prSet presAssocID="{D64045F2-48F8-EF48-A591-096BEE0D676F}" presName="spacer" presStyleCnt="0"/>
      <dgm:spPr/>
    </dgm:pt>
    <dgm:pt modelId="{9EAD36AA-FC3C-CE46-85C2-51C6DADE7C74}" type="pres">
      <dgm:prSet presAssocID="{D1184983-880F-014D-A9BD-723ADC4D8FB9}" presName="parentText" presStyleLbl="node1" presStyleIdx="1" presStyleCnt="3">
        <dgm:presLayoutVars>
          <dgm:chMax val="0"/>
          <dgm:bulletEnabled val="1"/>
        </dgm:presLayoutVars>
      </dgm:prSet>
      <dgm:spPr/>
      <dgm:t>
        <a:bodyPr/>
        <a:lstStyle/>
        <a:p>
          <a:endParaRPr lang="en-US"/>
        </a:p>
      </dgm:t>
    </dgm:pt>
    <dgm:pt modelId="{7CA0CF98-0394-4746-8915-CE15805A1C02}" type="pres">
      <dgm:prSet presAssocID="{C58EA98D-3DAE-2B4D-8EAF-3B80E01E46B5}" presName="spacer" presStyleCnt="0"/>
      <dgm:spPr/>
    </dgm:pt>
    <dgm:pt modelId="{988C8751-FCE0-6441-8CC2-82DFD2B4A6DF}" type="pres">
      <dgm:prSet presAssocID="{AB15523A-22B4-5A4C-A877-0E61B9D04607}" presName="parentText" presStyleLbl="node1" presStyleIdx="2" presStyleCnt="3" custLinFactY="448" custLinFactNeighborY="100000">
        <dgm:presLayoutVars>
          <dgm:chMax val="0"/>
          <dgm:bulletEnabled val="1"/>
        </dgm:presLayoutVars>
      </dgm:prSet>
      <dgm:spPr/>
      <dgm:t>
        <a:bodyPr/>
        <a:lstStyle/>
        <a:p>
          <a:endParaRPr lang="en-US"/>
        </a:p>
      </dgm:t>
    </dgm:pt>
  </dgm:ptLst>
  <dgm:cxnLst>
    <dgm:cxn modelId="{5F1533AA-3B4C-43D9-A42B-D6A6A2891F6A}" type="presOf" srcId="{DD4AAD11-52DC-0244-A2D9-F0AA122A8453}" destId="{586B6916-13C0-0D41-9147-86190349E2C8}" srcOrd="0" destOrd="0" presId="urn:microsoft.com/office/officeart/2005/8/layout/vList2"/>
    <dgm:cxn modelId="{73F6CEBB-EFBD-544A-B3A1-7DA9E54A0F84}" srcId="{B51ED2CD-6334-DC47-AB45-8BD7BEF51FE6}" destId="{AB15523A-22B4-5A4C-A877-0E61B9D04607}" srcOrd="2" destOrd="0" parTransId="{E6C5471A-7C86-0943-8EE1-6798D41837EC}" sibTransId="{E285BF18-1E90-6542-A994-47F1C3E1949E}"/>
    <dgm:cxn modelId="{5903D9EB-E196-4526-9AD7-305232D79622}" type="presOf" srcId="{AB15523A-22B4-5A4C-A877-0E61B9D04607}" destId="{988C8751-FCE0-6441-8CC2-82DFD2B4A6DF}" srcOrd="0" destOrd="0" presId="urn:microsoft.com/office/officeart/2005/8/layout/vList2"/>
    <dgm:cxn modelId="{D6CBEF10-6EEF-494C-8323-A6D347B494CA}" type="presOf" srcId="{D1184983-880F-014D-A9BD-723ADC4D8FB9}" destId="{9EAD36AA-FC3C-CE46-85C2-51C6DADE7C74}" srcOrd="0" destOrd="0" presId="urn:microsoft.com/office/officeart/2005/8/layout/vList2"/>
    <dgm:cxn modelId="{366A2624-6E94-F04F-8797-7E52369C0D8E}" srcId="{B51ED2CD-6334-DC47-AB45-8BD7BEF51FE6}" destId="{DD4AAD11-52DC-0244-A2D9-F0AA122A8453}" srcOrd="0" destOrd="0" parTransId="{774EDB72-A6A2-604A-BCA2-E9AD42A90027}" sibTransId="{D64045F2-48F8-EF48-A591-096BEE0D676F}"/>
    <dgm:cxn modelId="{D9A7AE7C-C487-43EF-A853-81D60A27EBE9}" type="presOf" srcId="{B51ED2CD-6334-DC47-AB45-8BD7BEF51FE6}" destId="{011B8182-EA09-5D49-8E7F-58758319693F}" srcOrd="0" destOrd="0" presId="urn:microsoft.com/office/officeart/2005/8/layout/vList2"/>
    <dgm:cxn modelId="{68358266-D051-D747-B8D3-F29349621E59}" srcId="{B51ED2CD-6334-DC47-AB45-8BD7BEF51FE6}" destId="{D1184983-880F-014D-A9BD-723ADC4D8FB9}" srcOrd="1" destOrd="0" parTransId="{15B5939B-0F6A-DA45-A9DE-26768571A7A4}" sibTransId="{C58EA98D-3DAE-2B4D-8EAF-3B80E01E46B5}"/>
    <dgm:cxn modelId="{5E367543-EACE-41FC-AC47-D3E075D49C03}" type="presParOf" srcId="{011B8182-EA09-5D49-8E7F-58758319693F}" destId="{586B6916-13C0-0D41-9147-86190349E2C8}" srcOrd="0" destOrd="0" presId="urn:microsoft.com/office/officeart/2005/8/layout/vList2"/>
    <dgm:cxn modelId="{AFAA53D0-0EF6-4F84-B5AC-5DA4E47C8B22}" type="presParOf" srcId="{011B8182-EA09-5D49-8E7F-58758319693F}" destId="{DDB6BDA4-4E55-254A-AF10-74F2E826412E}" srcOrd="1" destOrd="0" presId="urn:microsoft.com/office/officeart/2005/8/layout/vList2"/>
    <dgm:cxn modelId="{9D014F45-AB47-4C35-80D8-AFB330D2474B}" type="presParOf" srcId="{011B8182-EA09-5D49-8E7F-58758319693F}" destId="{9EAD36AA-FC3C-CE46-85C2-51C6DADE7C74}" srcOrd="2" destOrd="0" presId="urn:microsoft.com/office/officeart/2005/8/layout/vList2"/>
    <dgm:cxn modelId="{B0CF78AE-34D0-435C-8097-4325562622CA}" type="presParOf" srcId="{011B8182-EA09-5D49-8E7F-58758319693F}" destId="{7CA0CF98-0394-4746-8915-CE15805A1C02}" srcOrd="3" destOrd="0" presId="urn:microsoft.com/office/officeart/2005/8/layout/vList2"/>
    <dgm:cxn modelId="{A7E25615-E72E-426F-8014-06B4FF5BB255}" type="presParOf" srcId="{011B8182-EA09-5D49-8E7F-58758319693F}" destId="{988C8751-FCE0-6441-8CC2-82DFD2B4A6D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B77FC7-48D8-3744-A577-930BD02D96A4}" type="doc">
      <dgm:prSet loTypeId="urn:microsoft.com/office/officeart/2005/8/layout/vList2" loCatId="" qsTypeId="urn:microsoft.com/office/officeart/2005/8/quickstyle/simple1" qsCatId="simple" csTypeId="urn:microsoft.com/office/officeart/2005/8/colors/accent2_3" csCatId="accent2" phldr="1"/>
      <dgm:spPr/>
      <dgm:t>
        <a:bodyPr/>
        <a:lstStyle/>
        <a:p>
          <a:endParaRPr lang="en-US"/>
        </a:p>
      </dgm:t>
    </dgm:pt>
    <dgm:pt modelId="{08E88CC6-AF6F-544F-A32F-1FFBF1E05081}">
      <dgm:prSet phldrT="[Text]"/>
      <dgm:spPr>
        <a:solidFill>
          <a:srgbClr val="FF0000"/>
        </a:solidFill>
      </dgm:spPr>
      <dgm:t>
        <a:bodyPr/>
        <a:lstStyle/>
        <a:p>
          <a:pPr algn="ctr"/>
          <a:r>
            <a:rPr kumimoji="0" lang="en-US" b="0" i="0" u="none" strike="noStrike" cap="none" spc="0" normalizeH="0" baseline="0" noProof="0" dirty="0" smtClean="0">
              <a:ln/>
              <a:effectLst/>
              <a:uLnTx/>
              <a:uFillTx/>
              <a:latin typeface="+mj-lt"/>
            </a:rPr>
            <a:t>Has an earthy, balsamic scent.</a:t>
          </a:r>
          <a:endParaRPr lang="en-US" b="0" dirty="0">
            <a:latin typeface="+mj-lt"/>
          </a:endParaRPr>
        </a:p>
      </dgm:t>
    </dgm:pt>
    <dgm:pt modelId="{D682D67A-E6D1-8847-9436-42E2FB5BAA05}" type="parTrans" cxnId="{517D63F1-3154-BE45-B6D1-DAB6F654F2C9}">
      <dgm:prSet/>
      <dgm:spPr/>
      <dgm:t>
        <a:bodyPr/>
        <a:lstStyle/>
        <a:p>
          <a:endParaRPr lang="en-US"/>
        </a:p>
      </dgm:t>
    </dgm:pt>
    <dgm:pt modelId="{7F1D29F5-034C-624E-A213-C88B021CD7C8}" type="sibTrans" cxnId="{517D63F1-3154-BE45-B6D1-DAB6F654F2C9}">
      <dgm:prSet/>
      <dgm:spPr/>
      <dgm:t>
        <a:bodyPr/>
        <a:lstStyle/>
        <a:p>
          <a:endParaRPr lang="en-US"/>
        </a:p>
      </dgm:t>
    </dgm:pt>
    <dgm:pt modelId="{0A938FC1-FF6C-E64A-85DB-3435EB5163DC}">
      <dgm:prSet/>
      <dgm:spPr>
        <a:solidFill>
          <a:srgbClr val="FF4747"/>
        </a:solidFill>
      </dgm:spPr>
      <dgm:t>
        <a:bodyPr/>
        <a:lstStyle/>
        <a:p>
          <a:pPr algn="ctr"/>
          <a:r>
            <a:rPr kumimoji="0" lang="en-US" b="0" i="0" u="none" strike="noStrike" cap="none" spc="0" normalizeH="0" baseline="0" noProof="0" dirty="0" smtClean="0">
              <a:ln/>
              <a:effectLst/>
              <a:uLnTx/>
              <a:uFillTx/>
              <a:latin typeface="+mj-lt"/>
            </a:rPr>
            <a:t>Diffuse during meditation for grounding and purpose.</a:t>
          </a:r>
        </a:p>
      </dgm:t>
    </dgm:pt>
    <dgm:pt modelId="{5FEE927D-5B6B-8C4E-90B4-1E375CE879F4}" type="parTrans" cxnId="{E8FF3A4C-B08A-F44C-8788-BFB8CFC7896E}">
      <dgm:prSet/>
      <dgm:spPr/>
      <dgm:t>
        <a:bodyPr/>
        <a:lstStyle/>
        <a:p>
          <a:endParaRPr lang="en-US"/>
        </a:p>
      </dgm:t>
    </dgm:pt>
    <dgm:pt modelId="{1666C751-B508-8948-B87F-749701B5B68F}" type="sibTrans" cxnId="{E8FF3A4C-B08A-F44C-8788-BFB8CFC7896E}">
      <dgm:prSet/>
      <dgm:spPr/>
      <dgm:t>
        <a:bodyPr/>
        <a:lstStyle/>
        <a:p>
          <a:endParaRPr lang="en-US"/>
        </a:p>
      </dgm:t>
    </dgm:pt>
    <dgm:pt modelId="{DDB78F4A-8423-0548-838D-15EDFD3A2833}">
      <dgm:prSet/>
      <dgm:spPr>
        <a:solidFill>
          <a:srgbClr val="FF7575"/>
        </a:solidFill>
      </dgm:spPr>
      <dgm:t>
        <a:bodyPr/>
        <a:lstStyle/>
        <a:p>
          <a:pPr algn="ctr"/>
          <a:r>
            <a:rPr kumimoji="0" lang="en-US" b="0" i="0" u="none" strike="noStrike" cap="none" spc="0" normalizeH="0" baseline="0" noProof="0" dirty="0" smtClean="0">
              <a:ln/>
              <a:effectLst/>
              <a:uLnTx/>
              <a:uFillTx/>
              <a:latin typeface="+mj-lt"/>
            </a:rPr>
            <a:t>  Use for massage after activity.</a:t>
          </a:r>
        </a:p>
      </dgm:t>
    </dgm:pt>
    <dgm:pt modelId="{5F05AE79-0140-1344-B8F6-5D9CDC50BAE8}" type="parTrans" cxnId="{1D7204DB-3B45-FF4B-946F-80FB16A44DAD}">
      <dgm:prSet/>
      <dgm:spPr/>
      <dgm:t>
        <a:bodyPr/>
        <a:lstStyle/>
        <a:p>
          <a:endParaRPr lang="en-US"/>
        </a:p>
      </dgm:t>
    </dgm:pt>
    <dgm:pt modelId="{F824721B-477E-444A-860E-3DD9D257EBC1}" type="sibTrans" cxnId="{1D7204DB-3B45-FF4B-946F-80FB16A44DAD}">
      <dgm:prSet/>
      <dgm:spPr/>
      <dgm:t>
        <a:bodyPr/>
        <a:lstStyle/>
        <a:p>
          <a:endParaRPr lang="en-US"/>
        </a:p>
      </dgm:t>
    </dgm:pt>
    <dgm:pt modelId="{23BFC74F-74C1-4A1F-9B68-305AEDD13511}">
      <dgm:prSet/>
      <dgm:spPr>
        <a:solidFill>
          <a:srgbClr val="FF7575"/>
        </a:solidFill>
      </dgm:spPr>
      <dgm:t>
        <a:bodyPr/>
        <a:lstStyle/>
        <a:p>
          <a:pPr algn="ctr"/>
          <a:r>
            <a:rPr kumimoji="0" lang="en-US" b="0" i="0" u="none" strike="noStrike" cap="none" spc="0" normalizeH="0" baseline="0" noProof="0" dirty="0" smtClean="0">
              <a:ln/>
              <a:effectLst/>
              <a:uLnTx/>
              <a:uFillTx/>
              <a:latin typeface="+mj-lt"/>
            </a:rPr>
            <a:t>Is a key ingredient in Young Living personal care products.</a:t>
          </a:r>
        </a:p>
      </dgm:t>
    </dgm:pt>
    <dgm:pt modelId="{4DF00A1B-11EE-4FC4-936F-5885699D7390}" type="parTrans" cxnId="{201EFCAF-E4E6-40EE-A077-87852177405E}">
      <dgm:prSet/>
      <dgm:spPr/>
      <dgm:t>
        <a:bodyPr/>
        <a:lstStyle/>
        <a:p>
          <a:endParaRPr lang="en-US"/>
        </a:p>
      </dgm:t>
    </dgm:pt>
    <dgm:pt modelId="{B4AC099D-96AC-487F-9873-2B5D88F5E41D}" type="sibTrans" cxnId="{201EFCAF-E4E6-40EE-A077-87852177405E}">
      <dgm:prSet/>
      <dgm:spPr/>
      <dgm:t>
        <a:bodyPr/>
        <a:lstStyle/>
        <a:p>
          <a:endParaRPr lang="en-US"/>
        </a:p>
      </dgm:t>
    </dgm:pt>
    <dgm:pt modelId="{717403CC-E65C-0447-866E-F13F7D0862A4}" type="pres">
      <dgm:prSet presAssocID="{88B77FC7-48D8-3744-A577-930BD02D96A4}" presName="linear" presStyleCnt="0">
        <dgm:presLayoutVars>
          <dgm:animLvl val="lvl"/>
          <dgm:resizeHandles val="exact"/>
        </dgm:presLayoutVars>
      </dgm:prSet>
      <dgm:spPr/>
      <dgm:t>
        <a:bodyPr/>
        <a:lstStyle/>
        <a:p>
          <a:endParaRPr lang="en-US"/>
        </a:p>
      </dgm:t>
    </dgm:pt>
    <dgm:pt modelId="{511EEDCD-9CA6-8142-A221-FF9A342EA1DA}" type="pres">
      <dgm:prSet presAssocID="{08E88CC6-AF6F-544F-A32F-1FFBF1E05081}" presName="parentText" presStyleLbl="node1" presStyleIdx="0" presStyleCnt="4">
        <dgm:presLayoutVars>
          <dgm:chMax val="0"/>
          <dgm:bulletEnabled val="1"/>
        </dgm:presLayoutVars>
      </dgm:prSet>
      <dgm:spPr/>
      <dgm:t>
        <a:bodyPr/>
        <a:lstStyle/>
        <a:p>
          <a:endParaRPr lang="en-US"/>
        </a:p>
      </dgm:t>
    </dgm:pt>
    <dgm:pt modelId="{472CB7EC-9B6F-E74F-873D-B8F7F5134343}" type="pres">
      <dgm:prSet presAssocID="{7F1D29F5-034C-624E-A213-C88B021CD7C8}" presName="spacer" presStyleCnt="0"/>
      <dgm:spPr/>
      <dgm:t>
        <a:bodyPr/>
        <a:lstStyle/>
        <a:p>
          <a:endParaRPr lang="en-US"/>
        </a:p>
      </dgm:t>
    </dgm:pt>
    <dgm:pt modelId="{237CE2A3-54E2-B84C-BC81-F11C785DE511}" type="pres">
      <dgm:prSet presAssocID="{0A938FC1-FF6C-E64A-85DB-3435EB5163DC}" presName="parentText" presStyleLbl="node1" presStyleIdx="1" presStyleCnt="4" custLinFactNeighborX="501" custLinFactNeighborY="-32494">
        <dgm:presLayoutVars>
          <dgm:chMax val="0"/>
          <dgm:bulletEnabled val="1"/>
        </dgm:presLayoutVars>
      </dgm:prSet>
      <dgm:spPr/>
      <dgm:t>
        <a:bodyPr/>
        <a:lstStyle/>
        <a:p>
          <a:endParaRPr lang="en-US"/>
        </a:p>
      </dgm:t>
    </dgm:pt>
    <dgm:pt modelId="{5805F147-3FD9-9943-A8A8-5B4033179C1C}" type="pres">
      <dgm:prSet presAssocID="{1666C751-B508-8948-B87F-749701B5B68F}" presName="spacer" presStyleCnt="0"/>
      <dgm:spPr/>
      <dgm:t>
        <a:bodyPr/>
        <a:lstStyle/>
        <a:p>
          <a:endParaRPr lang="en-US"/>
        </a:p>
      </dgm:t>
    </dgm:pt>
    <dgm:pt modelId="{5BF7E3B6-F91B-614E-AC82-3406B148328B}" type="pres">
      <dgm:prSet presAssocID="{DDB78F4A-8423-0548-838D-15EDFD3A2833}" presName="parentText" presStyleLbl="node1" presStyleIdx="2" presStyleCnt="4">
        <dgm:presLayoutVars>
          <dgm:chMax val="0"/>
          <dgm:bulletEnabled val="1"/>
        </dgm:presLayoutVars>
      </dgm:prSet>
      <dgm:spPr/>
      <dgm:t>
        <a:bodyPr/>
        <a:lstStyle/>
        <a:p>
          <a:endParaRPr lang="en-US"/>
        </a:p>
      </dgm:t>
    </dgm:pt>
    <dgm:pt modelId="{EC9D331A-7174-F249-AFA0-3FDC4F2AC9E1}" type="pres">
      <dgm:prSet presAssocID="{F824721B-477E-444A-860E-3DD9D257EBC1}" presName="spacer" presStyleCnt="0"/>
      <dgm:spPr/>
      <dgm:t>
        <a:bodyPr/>
        <a:lstStyle/>
        <a:p>
          <a:endParaRPr lang="en-US"/>
        </a:p>
      </dgm:t>
    </dgm:pt>
    <dgm:pt modelId="{41B69212-4262-48B2-9B24-C898998B0599}" type="pres">
      <dgm:prSet presAssocID="{23BFC74F-74C1-4A1F-9B68-305AEDD13511}" presName="parentText" presStyleLbl="node1" presStyleIdx="3" presStyleCnt="4">
        <dgm:presLayoutVars>
          <dgm:chMax val="0"/>
          <dgm:bulletEnabled val="1"/>
        </dgm:presLayoutVars>
      </dgm:prSet>
      <dgm:spPr/>
      <dgm:t>
        <a:bodyPr/>
        <a:lstStyle/>
        <a:p>
          <a:endParaRPr lang="en-US"/>
        </a:p>
      </dgm:t>
    </dgm:pt>
  </dgm:ptLst>
  <dgm:cxnLst>
    <dgm:cxn modelId="{B4E54BA2-EFA8-4CD8-8C70-C364DF221267}" type="presOf" srcId="{23BFC74F-74C1-4A1F-9B68-305AEDD13511}" destId="{41B69212-4262-48B2-9B24-C898998B0599}" srcOrd="0" destOrd="0" presId="urn:microsoft.com/office/officeart/2005/8/layout/vList2"/>
    <dgm:cxn modelId="{1D7204DB-3B45-FF4B-946F-80FB16A44DAD}" srcId="{88B77FC7-48D8-3744-A577-930BD02D96A4}" destId="{DDB78F4A-8423-0548-838D-15EDFD3A2833}" srcOrd="2" destOrd="0" parTransId="{5F05AE79-0140-1344-B8F6-5D9CDC50BAE8}" sibTransId="{F824721B-477E-444A-860E-3DD9D257EBC1}"/>
    <dgm:cxn modelId="{D2BD1167-6690-4CFF-B719-8647A7458BF6}" type="presOf" srcId="{DDB78F4A-8423-0548-838D-15EDFD3A2833}" destId="{5BF7E3B6-F91B-614E-AC82-3406B148328B}" srcOrd="0" destOrd="0" presId="urn:microsoft.com/office/officeart/2005/8/layout/vList2"/>
    <dgm:cxn modelId="{7AD42DB6-3129-4746-8337-DAE64D6942B5}" type="presOf" srcId="{88B77FC7-48D8-3744-A577-930BD02D96A4}" destId="{717403CC-E65C-0447-866E-F13F7D0862A4}" srcOrd="0" destOrd="0" presId="urn:microsoft.com/office/officeart/2005/8/layout/vList2"/>
    <dgm:cxn modelId="{201EFCAF-E4E6-40EE-A077-87852177405E}" srcId="{88B77FC7-48D8-3744-A577-930BD02D96A4}" destId="{23BFC74F-74C1-4A1F-9B68-305AEDD13511}" srcOrd="3" destOrd="0" parTransId="{4DF00A1B-11EE-4FC4-936F-5885699D7390}" sibTransId="{B4AC099D-96AC-487F-9873-2B5D88F5E41D}"/>
    <dgm:cxn modelId="{41EC53C2-5CBA-401E-B2E4-62CEA26B70AB}" type="presOf" srcId="{08E88CC6-AF6F-544F-A32F-1FFBF1E05081}" destId="{511EEDCD-9CA6-8142-A221-FF9A342EA1DA}" srcOrd="0" destOrd="0" presId="urn:microsoft.com/office/officeart/2005/8/layout/vList2"/>
    <dgm:cxn modelId="{517D63F1-3154-BE45-B6D1-DAB6F654F2C9}" srcId="{88B77FC7-48D8-3744-A577-930BD02D96A4}" destId="{08E88CC6-AF6F-544F-A32F-1FFBF1E05081}" srcOrd="0" destOrd="0" parTransId="{D682D67A-E6D1-8847-9436-42E2FB5BAA05}" sibTransId="{7F1D29F5-034C-624E-A213-C88B021CD7C8}"/>
    <dgm:cxn modelId="{E8FF3A4C-B08A-F44C-8788-BFB8CFC7896E}" srcId="{88B77FC7-48D8-3744-A577-930BD02D96A4}" destId="{0A938FC1-FF6C-E64A-85DB-3435EB5163DC}" srcOrd="1" destOrd="0" parTransId="{5FEE927D-5B6B-8C4E-90B4-1E375CE879F4}" sibTransId="{1666C751-B508-8948-B87F-749701B5B68F}"/>
    <dgm:cxn modelId="{B10DE78C-C88F-4473-9FF0-F7A73677F919}" type="presOf" srcId="{0A938FC1-FF6C-E64A-85DB-3435EB5163DC}" destId="{237CE2A3-54E2-B84C-BC81-F11C785DE511}" srcOrd="0" destOrd="0" presId="urn:microsoft.com/office/officeart/2005/8/layout/vList2"/>
    <dgm:cxn modelId="{BA8647CA-6247-417D-9BE7-7906DE400E6B}" type="presParOf" srcId="{717403CC-E65C-0447-866E-F13F7D0862A4}" destId="{511EEDCD-9CA6-8142-A221-FF9A342EA1DA}" srcOrd="0" destOrd="0" presId="urn:microsoft.com/office/officeart/2005/8/layout/vList2"/>
    <dgm:cxn modelId="{F5A56DB1-ED15-4EF4-B264-225A230EDBD8}" type="presParOf" srcId="{717403CC-E65C-0447-866E-F13F7D0862A4}" destId="{472CB7EC-9B6F-E74F-873D-B8F7F5134343}" srcOrd="1" destOrd="0" presId="urn:microsoft.com/office/officeart/2005/8/layout/vList2"/>
    <dgm:cxn modelId="{1ADDE47D-8BD7-4B6E-8D61-90BA9B976D03}" type="presParOf" srcId="{717403CC-E65C-0447-866E-F13F7D0862A4}" destId="{237CE2A3-54E2-B84C-BC81-F11C785DE511}" srcOrd="2" destOrd="0" presId="urn:microsoft.com/office/officeart/2005/8/layout/vList2"/>
    <dgm:cxn modelId="{9B7350C0-4D0E-451A-9A81-7EF3AED30A5F}" type="presParOf" srcId="{717403CC-E65C-0447-866E-F13F7D0862A4}" destId="{5805F147-3FD9-9943-A8A8-5B4033179C1C}" srcOrd="3" destOrd="0" presId="urn:microsoft.com/office/officeart/2005/8/layout/vList2"/>
    <dgm:cxn modelId="{DB295C4D-81DA-45F9-839C-267D19785BC5}" type="presParOf" srcId="{717403CC-E65C-0447-866E-F13F7D0862A4}" destId="{5BF7E3B6-F91B-614E-AC82-3406B148328B}" srcOrd="4" destOrd="0" presId="urn:microsoft.com/office/officeart/2005/8/layout/vList2"/>
    <dgm:cxn modelId="{CC150253-EBE5-43F9-B7C7-256D6854F6B5}" type="presParOf" srcId="{717403CC-E65C-0447-866E-F13F7D0862A4}" destId="{EC9D331A-7174-F249-AFA0-3FDC4F2AC9E1}" srcOrd="5" destOrd="0" presId="urn:microsoft.com/office/officeart/2005/8/layout/vList2"/>
    <dgm:cxn modelId="{6FD68F0A-A6F0-466D-9B51-5BF783CC3B84}" type="presParOf" srcId="{717403CC-E65C-0447-866E-F13F7D0862A4}" destId="{41B69212-4262-48B2-9B24-C898998B059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0B6CAF-1ACC-4667-9787-CF91D93037CD}"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6A57FC8C-7247-4E59-8FFC-6C45A9874C2B}">
      <dgm:prSet custT="1"/>
      <dgm:spPr/>
      <dgm:t>
        <a:bodyPr/>
        <a:lstStyle/>
        <a:p>
          <a:pPr algn="ctr" rtl="0"/>
          <a:r>
            <a:rPr lang="en-US" sz="2000" b="0" i="0" baseline="0" dirty="0" smtClean="0">
              <a:latin typeface="+mj-lt"/>
            </a:rPr>
            <a:t>Supports healthy immune function.*</a:t>
          </a:r>
          <a:endParaRPr lang="en-US" sz="2000" b="0" dirty="0">
            <a:latin typeface="+mj-lt"/>
          </a:endParaRPr>
        </a:p>
      </dgm:t>
    </dgm:pt>
    <dgm:pt modelId="{789FB6B8-22C2-4AEB-A64A-CEE65222896F}" type="parTrans" cxnId="{9CF3BB1B-ACB5-4FD1-A4B9-856A412394C6}">
      <dgm:prSet/>
      <dgm:spPr/>
      <dgm:t>
        <a:bodyPr/>
        <a:lstStyle/>
        <a:p>
          <a:endParaRPr lang="en-US"/>
        </a:p>
      </dgm:t>
    </dgm:pt>
    <dgm:pt modelId="{4922B146-BC5C-4423-BC22-865A0EBEBF69}" type="sibTrans" cxnId="{9CF3BB1B-ACB5-4FD1-A4B9-856A412394C6}">
      <dgm:prSet/>
      <dgm:spPr/>
      <dgm:t>
        <a:bodyPr/>
        <a:lstStyle/>
        <a:p>
          <a:endParaRPr lang="en-US"/>
        </a:p>
      </dgm:t>
    </dgm:pt>
    <dgm:pt modelId="{33DECBF4-D8C1-4FB3-8FC6-08C5EB684D48}">
      <dgm:prSet custT="1"/>
      <dgm:spPr/>
      <dgm:t>
        <a:bodyPr/>
        <a:lstStyle/>
        <a:p>
          <a:pPr algn="ctr" rtl="0"/>
          <a:r>
            <a:rPr lang="en-US" sz="2000" dirty="0" smtClean="0">
              <a:solidFill>
                <a:srgbClr val="FFFFFF"/>
              </a:solidFill>
              <a:latin typeface="+mn-lt"/>
              <a:ea typeface="+mn-ea"/>
              <a:cs typeface="+mn-cs"/>
            </a:rPr>
            <a:t>May contribute to overall wellness when taken as a dietary supplement.*</a:t>
          </a:r>
          <a:endParaRPr lang="en-US" sz="2000" b="0" i="0" baseline="0" dirty="0" smtClean="0">
            <a:solidFill>
              <a:srgbClr val="FFFFFF"/>
            </a:solidFill>
            <a:latin typeface="+mj-lt"/>
          </a:endParaRPr>
        </a:p>
      </dgm:t>
    </dgm:pt>
    <dgm:pt modelId="{8599CD80-4FA8-4AB3-8968-8AB166394EE2}" type="parTrans" cxnId="{F04915F6-114B-4CA7-A77C-23D6456AEC0A}">
      <dgm:prSet/>
      <dgm:spPr/>
      <dgm:t>
        <a:bodyPr/>
        <a:lstStyle/>
        <a:p>
          <a:endParaRPr lang="en-US"/>
        </a:p>
      </dgm:t>
    </dgm:pt>
    <dgm:pt modelId="{8B10C3ED-9238-44D6-99F9-270B535CDB67}" type="sibTrans" cxnId="{F04915F6-114B-4CA7-A77C-23D6456AEC0A}">
      <dgm:prSet/>
      <dgm:spPr/>
      <dgm:t>
        <a:bodyPr/>
        <a:lstStyle/>
        <a:p>
          <a:endParaRPr lang="en-US"/>
        </a:p>
      </dgm:t>
    </dgm:pt>
    <dgm:pt modelId="{EC5DB040-CCDD-184A-80CE-C10F52330FF7}">
      <dgm:prSet custT="1"/>
      <dgm:spPr/>
      <dgm:t>
        <a:bodyPr/>
        <a:lstStyle/>
        <a:p>
          <a:pPr algn="ctr" rtl="0"/>
          <a:r>
            <a:rPr lang="en-US" sz="2000" b="0" i="0" baseline="0" dirty="0" smtClean="0">
              <a:latin typeface="+mj-lt"/>
            </a:rPr>
            <a:t>Includes Eucalyptus Radiata, which may help maintain a healthy respiratory system when taken as a dietary supplement.*</a:t>
          </a:r>
        </a:p>
      </dgm:t>
    </dgm:pt>
    <dgm:pt modelId="{8F6BE132-A3A6-0D44-8D26-9A66FFBA20AC}" type="parTrans" cxnId="{50F11FAC-FAEA-1F40-8062-24351A016827}">
      <dgm:prSet/>
      <dgm:spPr/>
      <dgm:t>
        <a:bodyPr/>
        <a:lstStyle/>
        <a:p>
          <a:endParaRPr lang="en-US"/>
        </a:p>
      </dgm:t>
    </dgm:pt>
    <dgm:pt modelId="{4371490F-2078-314D-BBB8-7C157058EB8E}" type="sibTrans" cxnId="{50F11FAC-FAEA-1F40-8062-24351A016827}">
      <dgm:prSet/>
      <dgm:spPr/>
      <dgm:t>
        <a:bodyPr/>
        <a:lstStyle/>
        <a:p>
          <a:endParaRPr lang="en-US"/>
        </a:p>
      </dgm:t>
    </dgm:pt>
    <dgm:pt modelId="{68E51141-7DE0-4EA9-BFA8-D6DCCD2266F0}" type="pres">
      <dgm:prSet presAssocID="{AF0B6CAF-1ACC-4667-9787-CF91D93037CD}" presName="linear" presStyleCnt="0">
        <dgm:presLayoutVars>
          <dgm:animLvl val="lvl"/>
          <dgm:resizeHandles val="exact"/>
        </dgm:presLayoutVars>
      </dgm:prSet>
      <dgm:spPr/>
      <dgm:t>
        <a:bodyPr/>
        <a:lstStyle/>
        <a:p>
          <a:endParaRPr lang="en-US"/>
        </a:p>
      </dgm:t>
    </dgm:pt>
    <dgm:pt modelId="{40C0C640-6212-4AFA-91F5-737AFA0BCDF6}" type="pres">
      <dgm:prSet presAssocID="{6A57FC8C-7247-4E59-8FFC-6C45A9874C2B}" presName="parentText" presStyleLbl="node1" presStyleIdx="0" presStyleCnt="3">
        <dgm:presLayoutVars>
          <dgm:chMax val="0"/>
          <dgm:bulletEnabled val="1"/>
        </dgm:presLayoutVars>
      </dgm:prSet>
      <dgm:spPr/>
      <dgm:t>
        <a:bodyPr/>
        <a:lstStyle/>
        <a:p>
          <a:endParaRPr lang="en-US"/>
        </a:p>
      </dgm:t>
    </dgm:pt>
    <dgm:pt modelId="{B522120F-B24A-48AC-BD5D-22932A816D9E}" type="pres">
      <dgm:prSet presAssocID="{4922B146-BC5C-4423-BC22-865A0EBEBF69}" presName="spacer" presStyleCnt="0"/>
      <dgm:spPr/>
      <dgm:t>
        <a:bodyPr/>
        <a:lstStyle/>
        <a:p>
          <a:endParaRPr lang="en-US"/>
        </a:p>
      </dgm:t>
    </dgm:pt>
    <dgm:pt modelId="{E826DF3E-768A-43F1-80C0-B5FBEDCF52A6}" type="pres">
      <dgm:prSet presAssocID="{33DECBF4-D8C1-4FB3-8FC6-08C5EB684D48}" presName="parentText" presStyleLbl="node1" presStyleIdx="1" presStyleCnt="3" custLinFactNeighborX="1412">
        <dgm:presLayoutVars>
          <dgm:chMax val="0"/>
          <dgm:bulletEnabled val="1"/>
        </dgm:presLayoutVars>
      </dgm:prSet>
      <dgm:spPr/>
      <dgm:t>
        <a:bodyPr/>
        <a:lstStyle/>
        <a:p>
          <a:endParaRPr lang="en-US"/>
        </a:p>
      </dgm:t>
    </dgm:pt>
    <dgm:pt modelId="{33EEC8D5-BEEF-42C3-B791-C0B66FB82BF1}" type="pres">
      <dgm:prSet presAssocID="{8B10C3ED-9238-44D6-99F9-270B535CDB67}" presName="spacer" presStyleCnt="0"/>
      <dgm:spPr/>
      <dgm:t>
        <a:bodyPr/>
        <a:lstStyle/>
        <a:p>
          <a:endParaRPr lang="en-US"/>
        </a:p>
      </dgm:t>
    </dgm:pt>
    <dgm:pt modelId="{83AF1EF4-AB62-B944-A557-1A74810D1D51}" type="pres">
      <dgm:prSet presAssocID="{EC5DB040-CCDD-184A-80CE-C10F52330FF7}" presName="parentText" presStyleLbl="node1" presStyleIdx="2" presStyleCnt="3">
        <dgm:presLayoutVars>
          <dgm:chMax val="0"/>
          <dgm:bulletEnabled val="1"/>
        </dgm:presLayoutVars>
      </dgm:prSet>
      <dgm:spPr/>
      <dgm:t>
        <a:bodyPr/>
        <a:lstStyle/>
        <a:p>
          <a:endParaRPr lang="en-US"/>
        </a:p>
      </dgm:t>
    </dgm:pt>
  </dgm:ptLst>
  <dgm:cxnLst>
    <dgm:cxn modelId="{F04915F6-114B-4CA7-A77C-23D6456AEC0A}" srcId="{AF0B6CAF-1ACC-4667-9787-CF91D93037CD}" destId="{33DECBF4-D8C1-4FB3-8FC6-08C5EB684D48}" srcOrd="1" destOrd="0" parTransId="{8599CD80-4FA8-4AB3-8968-8AB166394EE2}" sibTransId="{8B10C3ED-9238-44D6-99F9-270B535CDB67}"/>
    <dgm:cxn modelId="{50F11FAC-FAEA-1F40-8062-24351A016827}" srcId="{AF0B6CAF-1ACC-4667-9787-CF91D93037CD}" destId="{EC5DB040-CCDD-184A-80CE-C10F52330FF7}" srcOrd="2" destOrd="0" parTransId="{8F6BE132-A3A6-0D44-8D26-9A66FFBA20AC}" sibTransId="{4371490F-2078-314D-BBB8-7C157058EB8E}"/>
    <dgm:cxn modelId="{9178314E-B12D-EC43-BFA1-3066D8B9B899}" type="presOf" srcId="{EC5DB040-CCDD-184A-80CE-C10F52330FF7}" destId="{83AF1EF4-AB62-B944-A557-1A74810D1D51}" srcOrd="0" destOrd="0" presId="urn:microsoft.com/office/officeart/2005/8/layout/vList2"/>
    <dgm:cxn modelId="{16BEC4A1-E246-4474-92D1-E651A2E7A237}" type="presOf" srcId="{AF0B6CAF-1ACC-4667-9787-CF91D93037CD}" destId="{68E51141-7DE0-4EA9-BFA8-D6DCCD2266F0}" srcOrd="0" destOrd="0" presId="urn:microsoft.com/office/officeart/2005/8/layout/vList2"/>
    <dgm:cxn modelId="{9CF3BB1B-ACB5-4FD1-A4B9-856A412394C6}" srcId="{AF0B6CAF-1ACC-4667-9787-CF91D93037CD}" destId="{6A57FC8C-7247-4E59-8FFC-6C45A9874C2B}" srcOrd="0" destOrd="0" parTransId="{789FB6B8-22C2-4AEB-A64A-CEE65222896F}" sibTransId="{4922B146-BC5C-4423-BC22-865A0EBEBF69}"/>
    <dgm:cxn modelId="{940314BE-86D3-4A19-93B1-013B598C138E}" type="presOf" srcId="{33DECBF4-D8C1-4FB3-8FC6-08C5EB684D48}" destId="{E826DF3E-768A-43F1-80C0-B5FBEDCF52A6}" srcOrd="0" destOrd="0" presId="urn:microsoft.com/office/officeart/2005/8/layout/vList2"/>
    <dgm:cxn modelId="{BB19FDCC-9261-4604-88B2-391915AE64EB}" type="presOf" srcId="{6A57FC8C-7247-4E59-8FFC-6C45A9874C2B}" destId="{40C0C640-6212-4AFA-91F5-737AFA0BCDF6}" srcOrd="0" destOrd="0" presId="urn:microsoft.com/office/officeart/2005/8/layout/vList2"/>
    <dgm:cxn modelId="{51C6C066-D7AE-4194-A58B-5BE36891A201}" type="presParOf" srcId="{68E51141-7DE0-4EA9-BFA8-D6DCCD2266F0}" destId="{40C0C640-6212-4AFA-91F5-737AFA0BCDF6}" srcOrd="0" destOrd="0" presId="urn:microsoft.com/office/officeart/2005/8/layout/vList2"/>
    <dgm:cxn modelId="{2A7FCB40-0B12-4B49-B7FF-AF4CDF12A165}" type="presParOf" srcId="{68E51141-7DE0-4EA9-BFA8-D6DCCD2266F0}" destId="{B522120F-B24A-48AC-BD5D-22932A816D9E}" srcOrd="1" destOrd="0" presId="urn:microsoft.com/office/officeart/2005/8/layout/vList2"/>
    <dgm:cxn modelId="{C8502276-BFF8-4997-BFFB-441E8D54A527}" type="presParOf" srcId="{68E51141-7DE0-4EA9-BFA8-D6DCCD2266F0}" destId="{E826DF3E-768A-43F1-80C0-B5FBEDCF52A6}" srcOrd="2" destOrd="0" presId="urn:microsoft.com/office/officeart/2005/8/layout/vList2"/>
    <dgm:cxn modelId="{0C8E92D9-A5AF-4E94-A6C4-970F61B19F37}" type="presParOf" srcId="{68E51141-7DE0-4EA9-BFA8-D6DCCD2266F0}" destId="{33EEC8D5-BEEF-42C3-B791-C0B66FB82BF1}" srcOrd="3" destOrd="0" presId="urn:microsoft.com/office/officeart/2005/8/layout/vList2"/>
    <dgm:cxn modelId="{F610707A-4964-9D4F-B5BA-D3364DFC3549}" type="presParOf" srcId="{68E51141-7DE0-4EA9-BFA8-D6DCCD2266F0}" destId="{83AF1EF4-AB62-B944-A557-1A74810D1D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958914-A7D0-2444-8A50-9025CB79C5AF}"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4997D572-F1AE-044B-935A-79DAF2DA5894}">
      <dgm:prSet custT="1"/>
      <dgm:spPr>
        <a:solidFill>
          <a:srgbClr val="C00060"/>
        </a:solidFill>
      </dgm:spPr>
      <dgm:t>
        <a:bodyPr/>
        <a:lstStyle/>
        <a:p>
          <a:pPr algn="ctr" rtl="0"/>
          <a:r>
            <a:rPr lang="en-US" sz="2400" b="0" i="0" dirty="0" smtClean="0">
              <a:latin typeface="+mj-lt"/>
            </a:rPr>
            <a:t>Freshen air and eliminate odors.</a:t>
          </a:r>
          <a:endParaRPr lang="en-US" sz="2400" b="0" i="0" dirty="0">
            <a:latin typeface="+mj-lt"/>
          </a:endParaRPr>
        </a:p>
      </dgm:t>
    </dgm:pt>
    <dgm:pt modelId="{4C9692A3-ABA8-1F40-B916-1F3F283786BC}" type="parTrans" cxnId="{79E49788-5587-D748-813E-D73F3CBE0C96}">
      <dgm:prSet/>
      <dgm:spPr/>
      <dgm:t>
        <a:bodyPr/>
        <a:lstStyle/>
        <a:p>
          <a:endParaRPr lang="en-US"/>
        </a:p>
      </dgm:t>
    </dgm:pt>
    <dgm:pt modelId="{941315E7-F01F-6D4E-9DE0-91E650F8D5E5}" type="sibTrans" cxnId="{79E49788-5587-D748-813E-D73F3CBE0C96}">
      <dgm:prSet/>
      <dgm:spPr/>
      <dgm:t>
        <a:bodyPr/>
        <a:lstStyle/>
        <a:p>
          <a:endParaRPr lang="en-US"/>
        </a:p>
      </dgm:t>
    </dgm:pt>
    <dgm:pt modelId="{30990D82-6F7D-C841-85A3-38E032CF2BB7}">
      <dgm:prSet custT="1"/>
      <dgm:spPr>
        <a:solidFill>
          <a:srgbClr val="DE006F"/>
        </a:solidFill>
      </dgm:spPr>
      <dgm:t>
        <a:bodyPr/>
        <a:lstStyle/>
        <a:p>
          <a:pPr algn="ctr" rtl="0"/>
          <a:r>
            <a:rPr lang="en-US" sz="2400" b="0" i="0" dirty="0" smtClean="0">
              <a:latin typeface="+mj-lt"/>
            </a:rPr>
            <a:t>Enjoy the outdoors annoyance free.</a:t>
          </a:r>
        </a:p>
      </dgm:t>
    </dgm:pt>
    <dgm:pt modelId="{54757F76-E6A9-8849-8546-A1E224BAFE89}" type="parTrans" cxnId="{295B7642-D726-864A-A595-FEB35D3CE847}">
      <dgm:prSet/>
      <dgm:spPr/>
      <dgm:t>
        <a:bodyPr/>
        <a:lstStyle/>
        <a:p>
          <a:endParaRPr lang="en-US"/>
        </a:p>
      </dgm:t>
    </dgm:pt>
    <dgm:pt modelId="{AA7159C3-7F32-6D40-9941-D30DE7F1BF24}" type="sibTrans" cxnId="{295B7642-D726-864A-A595-FEB35D3CE847}">
      <dgm:prSet/>
      <dgm:spPr/>
      <dgm:t>
        <a:bodyPr/>
        <a:lstStyle/>
        <a:p>
          <a:endParaRPr lang="en-US"/>
        </a:p>
      </dgm:t>
    </dgm:pt>
    <dgm:pt modelId="{34D9AD7B-0938-4289-AD2C-067748AFE90F}">
      <dgm:prSet custT="1"/>
      <dgm:spPr>
        <a:solidFill>
          <a:srgbClr val="F20079"/>
        </a:solidFill>
      </dgm:spPr>
      <dgm:t>
        <a:bodyPr/>
        <a:lstStyle/>
        <a:p>
          <a:pPr algn="ctr" rtl="0"/>
          <a:r>
            <a:rPr lang="en-US" sz="2400" b="0" i="0" dirty="0" smtClean="0">
              <a:latin typeface="+mj-lt"/>
            </a:rPr>
            <a:t>Add to Animal Scents Ointment to moisturize skin.</a:t>
          </a:r>
        </a:p>
      </dgm:t>
    </dgm:pt>
    <dgm:pt modelId="{0624EB3C-999A-45F5-B6F0-90B2A5C03232}" type="parTrans" cxnId="{203738E5-F3A5-4F20-836C-1DB8491F5651}">
      <dgm:prSet/>
      <dgm:spPr/>
      <dgm:t>
        <a:bodyPr/>
        <a:lstStyle/>
        <a:p>
          <a:endParaRPr lang="en-US"/>
        </a:p>
      </dgm:t>
    </dgm:pt>
    <dgm:pt modelId="{2929C863-2A8A-4F93-9C3C-D4FE999980D0}" type="sibTrans" cxnId="{203738E5-F3A5-4F20-836C-1DB8491F5651}">
      <dgm:prSet/>
      <dgm:spPr/>
      <dgm:t>
        <a:bodyPr/>
        <a:lstStyle/>
        <a:p>
          <a:endParaRPr lang="en-US"/>
        </a:p>
      </dgm:t>
    </dgm:pt>
    <dgm:pt modelId="{7723E88A-7695-46BF-9B95-BC0F0F317100}">
      <dgm:prSet custT="1"/>
      <dgm:spPr>
        <a:solidFill>
          <a:srgbClr val="FF43A1"/>
        </a:solidFill>
      </dgm:spPr>
      <dgm:t>
        <a:bodyPr/>
        <a:lstStyle/>
        <a:p>
          <a:pPr algn="ctr" rtl="0"/>
          <a:r>
            <a:rPr lang="en-US" sz="2400" b="0" i="0" dirty="0" smtClean="0">
              <a:latin typeface="+mj-lt"/>
            </a:rPr>
            <a:t>Enjoy cineol, neral, and geraniol.</a:t>
          </a:r>
        </a:p>
      </dgm:t>
    </dgm:pt>
    <dgm:pt modelId="{0D879938-FDFA-41E3-8286-1F56950D54B2}" type="parTrans" cxnId="{894952CA-4310-454D-AF1C-7FD733A52C4D}">
      <dgm:prSet/>
      <dgm:spPr/>
      <dgm:t>
        <a:bodyPr/>
        <a:lstStyle/>
        <a:p>
          <a:endParaRPr lang="en-US"/>
        </a:p>
      </dgm:t>
    </dgm:pt>
    <dgm:pt modelId="{2ECC6025-7F30-4A64-B797-50E2546127C4}" type="sibTrans" cxnId="{894952CA-4310-454D-AF1C-7FD733A52C4D}">
      <dgm:prSet/>
      <dgm:spPr/>
      <dgm:t>
        <a:bodyPr/>
        <a:lstStyle/>
        <a:p>
          <a:endParaRPr lang="en-US"/>
        </a:p>
      </dgm:t>
    </dgm:pt>
    <dgm:pt modelId="{595B5453-1528-EC48-8A15-1ABDFC19448D}" type="pres">
      <dgm:prSet presAssocID="{77958914-A7D0-2444-8A50-9025CB79C5AF}" presName="linear" presStyleCnt="0">
        <dgm:presLayoutVars>
          <dgm:animLvl val="lvl"/>
          <dgm:resizeHandles val="exact"/>
        </dgm:presLayoutVars>
      </dgm:prSet>
      <dgm:spPr/>
      <dgm:t>
        <a:bodyPr/>
        <a:lstStyle/>
        <a:p>
          <a:endParaRPr lang="en-US"/>
        </a:p>
      </dgm:t>
    </dgm:pt>
    <dgm:pt modelId="{EAD4758B-8A9D-564B-A3AF-AE383F25A43A}" type="pres">
      <dgm:prSet presAssocID="{4997D572-F1AE-044B-935A-79DAF2DA5894}" presName="parentText" presStyleLbl="node1" presStyleIdx="0" presStyleCnt="4">
        <dgm:presLayoutVars>
          <dgm:chMax val="0"/>
          <dgm:bulletEnabled val="1"/>
        </dgm:presLayoutVars>
      </dgm:prSet>
      <dgm:spPr/>
      <dgm:t>
        <a:bodyPr/>
        <a:lstStyle/>
        <a:p>
          <a:endParaRPr lang="en-US"/>
        </a:p>
      </dgm:t>
    </dgm:pt>
    <dgm:pt modelId="{B1A47282-67DB-B840-AE8F-57D146E307D9}" type="pres">
      <dgm:prSet presAssocID="{941315E7-F01F-6D4E-9DE0-91E650F8D5E5}" presName="spacer" presStyleCnt="0"/>
      <dgm:spPr/>
    </dgm:pt>
    <dgm:pt modelId="{91AB0948-5282-2D45-8C49-82B4AC4604F5}" type="pres">
      <dgm:prSet presAssocID="{30990D82-6F7D-C841-85A3-38E032CF2BB7}" presName="parentText" presStyleLbl="node1" presStyleIdx="1" presStyleCnt="4">
        <dgm:presLayoutVars>
          <dgm:chMax val="0"/>
          <dgm:bulletEnabled val="1"/>
        </dgm:presLayoutVars>
      </dgm:prSet>
      <dgm:spPr/>
      <dgm:t>
        <a:bodyPr/>
        <a:lstStyle/>
        <a:p>
          <a:endParaRPr lang="en-US"/>
        </a:p>
      </dgm:t>
    </dgm:pt>
    <dgm:pt modelId="{0E6976E4-292F-41D2-9365-4DA72B25514F}" type="pres">
      <dgm:prSet presAssocID="{AA7159C3-7F32-6D40-9941-D30DE7F1BF24}" presName="spacer" presStyleCnt="0"/>
      <dgm:spPr/>
    </dgm:pt>
    <dgm:pt modelId="{0AF8CAAD-6602-4008-BF97-EDA5F2B7A5DB}" type="pres">
      <dgm:prSet presAssocID="{34D9AD7B-0938-4289-AD2C-067748AFE90F}" presName="parentText" presStyleLbl="node1" presStyleIdx="2" presStyleCnt="4" custLinFactNeighborX="8047">
        <dgm:presLayoutVars>
          <dgm:chMax val="0"/>
          <dgm:bulletEnabled val="1"/>
        </dgm:presLayoutVars>
      </dgm:prSet>
      <dgm:spPr/>
      <dgm:t>
        <a:bodyPr/>
        <a:lstStyle/>
        <a:p>
          <a:endParaRPr lang="en-US"/>
        </a:p>
      </dgm:t>
    </dgm:pt>
    <dgm:pt modelId="{E9D44594-0121-4CFF-A2B3-4F6D18073640}" type="pres">
      <dgm:prSet presAssocID="{2929C863-2A8A-4F93-9C3C-D4FE999980D0}" presName="spacer" presStyleCnt="0"/>
      <dgm:spPr/>
    </dgm:pt>
    <dgm:pt modelId="{7E2F3D46-BC1D-4C8C-9395-93C6291AFBBA}" type="pres">
      <dgm:prSet presAssocID="{7723E88A-7695-46BF-9B95-BC0F0F317100}" presName="parentText" presStyleLbl="node1" presStyleIdx="3" presStyleCnt="4">
        <dgm:presLayoutVars>
          <dgm:chMax val="0"/>
          <dgm:bulletEnabled val="1"/>
        </dgm:presLayoutVars>
      </dgm:prSet>
      <dgm:spPr/>
      <dgm:t>
        <a:bodyPr/>
        <a:lstStyle/>
        <a:p>
          <a:endParaRPr lang="en-US"/>
        </a:p>
      </dgm:t>
    </dgm:pt>
  </dgm:ptLst>
  <dgm:cxnLst>
    <dgm:cxn modelId="{F73CB046-A67F-47E2-A7A1-70D612F4C31C}" type="presOf" srcId="{4997D572-F1AE-044B-935A-79DAF2DA5894}" destId="{EAD4758B-8A9D-564B-A3AF-AE383F25A43A}" srcOrd="0" destOrd="0" presId="urn:microsoft.com/office/officeart/2005/8/layout/vList2"/>
    <dgm:cxn modelId="{894952CA-4310-454D-AF1C-7FD733A52C4D}" srcId="{77958914-A7D0-2444-8A50-9025CB79C5AF}" destId="{7723E88A-7695-46BF-9B95-BC0F0F317100}" srcOrd="3" destOrd="0" parTransId="{0D879938-FDFA-41E3-8286-1F56950D54B2}" sibTransId="{2ECC6025-7F30-4A64-B797-50E2546127C4}"/>
    <dgm:cxn modelId="{283CFD5B-1378-499C-AA47-384DEC4E2205}" type="presOf" srcId="{30990D82-6F7D-C841-85A3-38E032CF2BB7}" destId="{91AB0948-5282-2D45-8C49-82B4AC4604F5}" srcOrd="0" destOrd="0" presId="urn:microsoft.com/office/officeart/2005/8/layout/vList2"/>
    <dgm:cxn modelId="{B0FA9255-8B22-4B56-8D20-34690ACC096E}" type="presOf" srcId="{77958914-A7D0-2444-8A50-9025CB79C5AF}" destId="{595B5453-1528-EC48-8A15-1ABDFC19448D}" srcOrd="0" destOrd="0" presId="urn:microsoft.com/office/officeart/2005/8/layout/vList2"/>
    <dgm:cxn modelId="{4EEB5D4C-AEDC-43E9-A12F-C9BF1EB64B92}" type="presOf" srcId="{34D9AD7B-0938-4289-AD2C-067748AFE90F}" destId="{0AF8CAAD-6602-4008-BF97-EDA5F2B7A5DB}" srcOrd="0" destOrd="0" presId="urn:microsoft.com/office/officeart/2005/8/layout/vList2"/>
    <dgm:cxn modelId="{79E49788-5587-D748-813E-D73F3CBE0C96}" srcId="{77958914-A7D0-2444-8A50-9025CB79C5AF}" destId="{4997D572-F1AE-044B-935A-79DAF2DA5894}" srcOrd="0" destOrd="0" parTransId="{4C9692A3-ABA8-1F40-B916-1F3F283786BC}" sibTransId="{941315E7-F01F-6D4E-9DE0-91E650F8D5E5}"/>
    <dgm:cxn modelId="{295B7642-D726-864A-A595-FEB35D3CE847}" srcId="{77958914-A7D0-2444-8A50-9025CB79C5AF}" destId="{30990D82-6F7D-C841-85A3-38E032CF2BB7}" srcOrd="1" destOrd="0" parTransId="{54757F76-E6A9-8849-8546-A1E224BAFE89}" sibTransId="{AA7159C3-7F32-6D40-9941-D30DE7F1BF24}"/>
    <dgm:cxn modelId="{203738E5-F3A5-4F20-836C-1DB8491F5651}" srcId="{77958914-A7D0-2444-8A50-9025CB79C5AF}" destId="{34D9AD7B-0938-4289-AD2C-067748AFE90F}" srcOrd="2" destOrd="0" parTransId="{0624EB3C-999A-45F5-B6F0-90B2A5C03232}" sibTransId="{2929C863-2A8A-4F93-9C3C-D4FE999980D0}"/>
    <dgm:cxn modelId="{BBF4012F-6835-4A02-8DC9-1B8ABB79CAE1}" type="presOf" srcId="{7723E88A-7695-46BF-9B95-BC0F0F317100}" destId="{7E2F3D46-BC1D-4C8C-9395-93C6291AFBBA}" srcOrd="0" destOrd="0" presId="urn:microsoft.com/office/officeart/2005/8/layout/vList2"/>
    <dgm:cxn modelId="{FE9EF165-54DC-4264-960B-6017EBE80C19}" type="presParOf" srcId="{595B5453-1528-EC48-8A15-1ABDFC19448D}" destId="{EAD4758B-8A9D-564B-A3AF-AE383F25A43A}" srcOrd="0" destOrd="0" presId="urn:microsoft.com/office/officeart/2005/8/layout/vList2"/>
    <dgm:cxn modelId="{CAD730DB-748F-4A2B-A2A4-01B8F78C0171}" type="presParOf" srcId="{595B5453-1528-EC48-8A15-1ABDFC19448D}" destId="{B1A47282-67DB-B840-AE8F-57D146E307D9}" srcOrd="1" destOrd="0" presId="urn:microsoft.com/office/officeart/2005/8/layout/vList2"/>
    <dgm:cxn modelId="{7DEB18B2-3E51-4612-A88A-E718A221E793}" type="presParOf" srcId="{595B5453-1528-EC48-8A15-1ABDFC19448D}" destId="{91AB0948-5282-2D45-8C49-82B4AC4604F5}" srcOrd="2" destOrd="0" presId="urn:microsoft.com/office/officeart/2005/8/layout/vList2"/>
    <dgm:cxn modelId="{217A613E-59F2-468B-ABA9-3ABF15920D4F}" type="presParOf" srcId="{595B5453-1528-EC48-8A15-1ABDFC19448D}" destId="{0E6976E4-292F-41D2-9365-4DA72B25514F}" srcOrd="3" destOrd="0" presId="urn:microsoft.com/office/officeart/2005/8/layout/vList2"/>
    <dgm:cxn modelId="{CC4CDA2C-B212-4EBB-A060-5EE956C489E8}" type="presParOf" srcId="{595B5453-1528-EC48-8A15-1ABDFC19448D}" destId="{0AF8CAAD-6602-4008-BF97-EDA5F2B7A5DB}" srcOrd="4" destOrd="0" presId="urn:microsoft.com/office/officeart/2005/8/layout/vList2"/>
    <dgm:cxn modelId="{32C54027-DBDF-4991-BC0E-0FA6A1D89608}" type="presParOf" srcId="{595B5453-1528-EC48-8A15-1ABDFC19448D}" destId="{E9D44594-0121-4CFF-A2B3-4F6D18073640}" srcOrd="5" destOrd="0" presId="urn:microsoft.com/office/officeart/2005/8/layout/vList2"/>
    <dgm:cxn modelId="{BCB7AD8A-731B-4FB0-BB60-F9BC81A3BED8}" type="presParOf" srcId="{595B5453-1528-EC48-8A15-1ABDFC19448D}" destId="{7E2F3D46-BC1D-4C8C-9395-93C6291AFB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DD96A3-7E12-884D-AE08-2E49DF844E97}" type="doc">
      <dgm:prSet loTypeId="urn:microsoft.com/office/officeart/2005/8/layout/vList2" loCatId="" qsTypeId="urn:microsoft.com/office/officeart/2005/8/quickstyle/simple1" qsCatId="simple" csTypeId="urn:microsoft.com/office/officeart/2005/8/colors/accent1_3" csCatId="accent1" phldr="1"/>
      <dgm:spPr/>
      <dgm:t>
        <a:bodyPr/>
        <a:lstStyle/>
        <a:p>
          <a:endParaRPr lang="en-US"/>
        </a:p>
      </dgm:t>
    </dgm:pt>
    <dgm:pt modelId="{59BC3D55-025C-5743-833B-B3B7B774EF85}">
      <dgm:prSet custT="1"/>
      <dgm:spPr/>
      <dgm:t>
        <a:bodyPr/>
        <a:lstStyle/>
        <a:p>
          <a:pPr algn="ctr"/>
          <a:r>
            <a:rPr lang="en-US" sz="2400" b="0" dirty="0" smtClean="0">
              <a:latin typeface="+mj-lt"/>
            </a:rPr>
            <a:t>Apply topically after exercise.</a:t>
          </a:r>
        </a:p>
      </dgm:t>
    </dgm:pt>
    <dgm:pt modelId="{F09C795A-1049-4A41-8503-FE3547C8AB58}" type="parTrans" cxnId="{F8D16E68-F5E0-6B44-BBEF-11C5D25ADCB6}">
      <dgm:prSet/>
      <dgm:spPr/>
      <dgm:t>
        <a:bodyPr/>
        <a:lstStyle/>
        <a:p>
          <a:endParaRPr lang="en-US"/>
        </a:p>
      </dgm:t>
    </dgm:pt>
    <dgm:pt modelId="{6E210AF1-16C8-D549-8BC9-01D25103A8AB}" type="sibTrans" cxnId="{F8D16E68-F5E0-6B44-BBEF-11C5D25ADCB6}">
      <dgm:prSet/>
      <dgm:spPr/>
      <dgm:t>
        <a:bodyPr/>
        <a:lstStyle/>
        <a:p>
          <a:endParaRPr lang="en-US"/>
        </a:p>
      </dgm:t>
    </dgm:pt>
    <dgm:pt modelId="{7C28C992-9E99-410E-B342-51C6ED1F18A8}">
      <dgm:prSet custT="1"/>
      <dgm:spPr/>
      <dgm:t>
        <a:bodyPr/>
        <a:lstStyle/>
        <a:p>
          <a:pPr algn="ctr"/>
          <a:r>
            <a:rPr lang="en-US" sz="2400" b="0" dirty="0" smtClean="0">
              <a:latin typeface="+mj-lt"/>
            </a:rPr>
            <a:t>Has a stimulating aroma.</a:t>
          </a:r>
        </a:p>
      </dgm:t>
    </dgm:pt>
    <dgm:pt modelId="{5672C302-72E3-414C-9F0D-3F4880277C92}" type="parTrans" cxnId="{5961576D-7AB5-4454-976A-432223925B3A}">
      <dgm:prSet/>
      <dgm:spPr/>
      <dgm:t>
        <a:bodyPr/>
        <a:lstStyle/>
        <a:p>
          <a:endParaRPr lang="en-US"/>
        </a:p>
      </dgm:t>
    </dgm:pt>
    <dgm:pt modelId="{96C213CF-4A65-417F-BC80-BF2F8BAD42F3}" type="sibTrans" cxnId="{5961576D-7AB5-4454-976A-432223925B3A}">
      <dgm:prSet/>
      <dgm:spPr/>
      <dgm:t>
        <a:bodyPr/>
        <a:lstStyle/>
        <a:p>
          <a:endParaRPr lang="en-US"/>
        </a:p>
      </dgm:t>
    </dgm:pt>
    <dgm:pt modelId="{34C6FFAD-54DE-419A-97CE-DD604D7B4279}">
      <dgm:prSet custT="1"/>
      <dgm:spPr/>
      <dgm:t>
        <a:bodyPr/>
        <a:lstStyle/>
        <a:p>
          <a:pPr algn="ctr"/>
          <a:r>
            <a:rPr lang="en-US" sz="2400" b="0" dirty="0" smtClean="0">
              <a:latin typeface="+mj-lt"/>
            </a:rPr>
            <a:t>Add to V-6 Vegetable Oil Complex and apply for soothing aromatic experience.</a:t>
          </a:r>
        </a:p>
      </dgm:t>
    </dgm:pt>
    <dgm:pt modelId="{FC4BDEC1-2EAD-45B4-8C79-0D0EA84F8A1D}" type="parTrans" cxnId="{1B36E0DC-64EC-4A13-ADB3-0765AC039CFE}">
      <dgm:prSet/>
      <dgm:spPr/>
      <dgm:t>
        <a:bodyPr/>
        <a:lstStyle/>
        <a:p>
          <a:endParaRPr lang="en-US"/>
        </a:p>
      </dgm:t>
    </dgm:pt>
    <dgm:pt modelId="{B55A49DA-599B-4247-B689-58DCC3652A05}" type="sibTrans" cxnId="{1B36E0DC-64EC-4A13-ADB3-0765AC039CFE}">
      <dgm:prSet/>
      <dgm:spPr/>
      <dgm:t>
        <a:bodyPr/>
        <a:lstStyle/>
        <a:p>
          <a:endParaRPr lang="en-US"/>
        </a:p>
      </dgm:t>
    </dgm:pt>
    <dgm:pt modelId="{F6B3137B-3753-674B-B5D2-66FA429D8D3B}" type="pres">
      <dgm:prSet presAssocID="{B1DD96A3-7E12-884D-AE08-2E49DF844E97}" presName="linear" presStyleCnt="0">
        <dgm:presLayoutVars>
          <dgm:animLvl val="lvl"/>
          <dgm:resizeHandles val="exact"/>
        </dgm:presLayoutVars>
      </dgm:prSet>
      <dgm:spPr/>
      <dgm:t>
        <a:bodyPr/>
        <a:lstStyle/>
        <a:p>
          <a:endParaRPr lang="en-US"/>
        </a:p>
      </dgm:t>
    </dgm:pt>
    <dgm:pt modelId="{C759FD9E-4CDC-954E-86DC-89BB60F52E28}" type="pres">
      <dgm:prSet presAssocID="{59BC3D55-025C-5743-833B-B3B7B774EF85}" presName="parentText" presStyleLbl="node1" presStyleIdx="0" presStyleCnt="3" custLinFactNeighborX="36572">
        <dgm:presLayoutVars>
          <dgm:chMax val="0"/>
          <dgm:bulletEnabled val="1"/>
        </dgm:presLayoutVars>
      </dgm:prSet>
      <dgm:spPr/>
      <dgm:t>
        <a:bodyPr/>
        <a:lstStyle/>
        <a:p>
          <a:endParaRPr lang="en-US"/>
        </a:p>
      </dgm:t>
    </dgm:pt>
    <dgm:pt modelId="{FDF8EF08-C9B7-8B4B-AFE6-85F60CF211D6}" type="pres">
      <dgm:prSet presAssocID="{6E210AF1-16C8-D549-8BC9-01D25103A8AB}" presName="spacer" presStyleCnt="0"/>
      <dgm:spPr/>
      <dgm:t>
        <a:bodyPr/>
        <a:lstStyle/>
        <a:p>
          <a:endParaRPr lang="en-US"/>
        </a:p>
      </dgm:t>
    </dgm:pt>
    <dgm:pt modelId="{B6C52E38-5EF8-4EB6-8FE4-A7BDF2F27157}" type="pres">
      <dgm:prSet presAssocID="{7C28C992-9E99-410E-B342-51C6ED1F18A8}" presName="parentText" presStyleLbl="node1" presStyleIdx="1" presStyleCnt="3">
        <dgm:presLayoutVars>
          <dgm:chMax val="0"/>
          <dgm:bulletEnabled val="1"/>
        </dgm:presLayoutVars>
      </dgm:prSet>
      <dgm:spPr/>
      <dgm:t>
        <a:bodyPr/>
        <a:lstStyle/>
        <a:p>
          <a:endParaRPr lang="en-US"/>
        </a:p>
      </dgm:t>
    </dgm:pt>
    <dgm:pt modelId="{B4203D4C-7835-4426-8904-2AFE6F68DD0A}" type="pres">
      <dgm:prSet presAssocID="{96C213CF-4A65-417F-BC80-BF2F8BAD42F3}" presName="spacer" presStyleCnt="0"/>
      <dgm:spPr/>
    </dgm:pt>
    <dgm:pt modelId="{EA415803-C867-4611-B777-0978B6AB0DA9}" type="pres">
      <dgm:prSet presAssocID="{34C6FFAD-54DE-419A-97CE-DD604D7B4279}" presName="parentText" presStyleLbl="node1" presStyleIdx="2" presStyleCnt="3">
        <dgm:presLayoutVars>
          <dgm:chMax val="0"/>
          <dgm:bulletEnabled val="1"/>
        </dgm:presLayoutVars>
      </dgm:prSet>
      <dgm:spPr/>
      <dgm:t>
        <a:bodyPr/>
        <a:lstStyle/>
        <a:p>
          <a:endParaRPr lang="en-US"/>
        </a:p>
      </dgm:t>
    </dgm:pt>
  </dgm:ptLst>
  <dgm:cxnLst>
    <dgm:cxn modelId="{1B36E0DC-64EC-4A13-ADB3-0765AC039CFE}" srcId="{B1DD96A3-7E12-884D-AE08-2E49DF844E97}" destId="{34C6FFAD-54DE-419A-97CE-DD604D7B4279}" srcOrd="2" destOrd="0" parTransId="{FC4BDEC1-2EAD-45B4-8C79-0D0EA84F8A1D}" sibTransId="{B55A49DA-599B-4247-B689-58DCC3652A05}"/>
    <dgm:cxn modelId="{41DF8C24-AC33-4FF7-84CA-41EEC8E455F4}" type="presOf" srcId="{7C28C992-9E99-410E-B342-51C6ED1F18A8}" destId="{B6C52E38-5EF8-4EB6-8FE4-A7BDF2F27157}" srcOrd="0" destOrd="0" presId="urn:microsoft.com/office/officeart/2005/8/layout/vList2"/>
    <dgm:cxn modelId="{1FEA04E5-5D5F-4B33-BCC3-AC266B8733DA}" type="presOf" srcId="{34C6FFAD-54DE-419A-97CE-DD604D7B4279}" destId="{EA415803-C867-4611-B777-0978B6AB0DA9}" srcOrd="0" destOrd="0" presId="urn:microsoft.com/office/officeart/2005/8/layout/vList2"/>
    <dgm:cxn modelId="{72601C58-0140-4C2E-90FC-8A5727CB98DF}" type="presOf" srcId="{B1DD96A3-7E12-884D-AE08-2E49DF844E97}" destId="{F6B3137B-3753-674B-B5D2-66FA429D8D3B}" srcOrd="0" destOrd="0" presId="urn:microsoft.com/office/officeart/2005/8/layout/vList2"/>
    <dgm:cxn modelId="{5961576D-7AB5-4454-976A-432223925B3A}" srcId="{B1DD96A3-7E12-884D-AE08-2E49DF844E97}" destId="{7C28C992-9E99-410E-B342-51C6ED1F18A8}" srcOrd="1" destOrd="0" parTransId="{5672C302-72E3-414C-9F0D-3F4880277C92}" sibTransId="{96C213CF-4A65-417F-BC80-BF2F8BAD42F3}"/>
    <dgm:cxn modelId="{F8D16E68-F5E0-6B44-BBEF-11C5D25ADCB6}" srcId="{B1DD96A3-7E12-884D-AE08-2E49DF844E97}" destId="{59BC3D55-025C-5743-833B-B3B7B774EF85}" srcOrd="0" destOrd="0" parTransId="{F09C795A-1049-4A41-8503-FE3547C8AB58}" sibTransId="{6E210AF1-16C8-D549-8BC9-01D25103A8AB}"/>
    <dgm:cxn modelId="{B6222736-7F2B-4BAE-B98C-CE45073A6E53}" type="presOf" srcId="{59BC3D55-025C-5743-833B-B3B7B774EF85}" destId="{C759FD9E-4CDC-954E-86DC-89BB60F52E28}" srcOrd="0" destOrd="0" presId="urn:microsoft.com/office/officeart/2005/8/layout/vList2"/>
    <dgm:cxn modelId="{0CA8E1B0-768B-4D0E-BB3F-1FDCCCA0198B}" type="presParOf" srcId="{F6B3137B-3753-674B-B5D2-66FA429D8D3B}" destId="{C759FD9E-4CDC-954E-86DC-89BB60F52E28}" srcOrd="0" destOrd="0" presId="urn:microsoft.com/office/officeart/2005/8/layout/vList2"/>
    <dgm:cxn modelId="{435CB79C-7C1F-4A66-94B7-1A81C519F81D}" type="presParOf" srcId="{F6B3137B-3753-674B-B5D2-66FA429D8D3B}" destId="{FDF8EF08-C9B7-8B4B-AFE6-85F60CF211D6}" srcOrd="1" destOrd="0" presId="urn:microsoft.com/office/officeart/2005/8/layout/vList2"/>
    <dgm:cxn modelId="{9D8A081D-587A-4D91-9406-918E7318C4B8}" type="presParOf" srcId="{F6B3137B-3753-674B-B5D2-66FA429D8D3B}" destId="{B6C52E38-5EF8-4EB6-8FE4-A7BDF2F27157}" srcOrd="2" destOrd="0" presId="urn:microsoft.com/office/officeart/2005/8/layout/vList2"/>
    <dgm:cxn modelId="{BE82E034-6BA6-4C30-9FCB-9CEB2D59FF41}" type="presParOf" srcId="{F6B3137B-3753-674B-B5D2-66FA429D8D3B}" destId="{B4203D4C-7835-4426-8904-2AFE6F68DD0A}" srcOrd="3" destOrd="0" presId="urn:microsoft.com/office/officeart/2005/8/layout/vList2"/>
    <dgm:cxn modelId="{C5BD3A02-CB4D-4046-A4DC-440F3AF93329}" type="presParOf" srcId="{F6B3137B-3753-674B-B5D2-66FA429D8D3B}" destId="{EA415803-C867-4611-B777-0978B6AB0DA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6D453B-5C9C-1447-9B85-2F77E904FAFF}" type="doc">
      <dgm:prSet loTypeId="urn:microsoft.com/office/officeart/2005/8/layout/vList2" loCatId="" qsTypeId="urn:microsoft.com/office/officeart/2005/8/quickstyle/simple1" qsCatId="simple" csTypeId="urn:microsoft.com/office/officeart/2005/8/colors/accent3_3" csCatId="accent3" phldr="1"/>
      <dgm:spPr/>
      <dgm:t>
        <a:bodyPr/>
        <a:lstStyle/>
        <a:p>
          <a:endParaRPr lang="en-US"/>
        </a:p>
      </dgm:t>
    </dgm:pt>
    <dgm:pt modelId="{3D4CD7AB-B8A8-BB46-8572-0191ACB45A8E}">
      <dgm:prSet phldrT="[Text]" custT="1"/>
      <dgm:spPr>
        <a:solidFill>
          <a:srgbClr val="92D050"/>
        </a:solidFill>
      </dgm:spPr>
      <dgm:t>
        <a:bodyPr/>
        <a:lstStyle/>
        <a:p>
          <a:pPr algn="ctr"/>
          <a:r>
            <a:rPr lang="en-US" sz="2400" dirty="0" smtClean="0">
              <a:solidFill>
                <a:srgbClr val="FFFFFF"/>
              </a:solidFill>
              <a:latin typeface="+mn-lt"/>
              <a:ea typeface="+mn-ea"/>
              <a:cs typeface="+mn-cs"/>
            </a:rPr>
            <a:t>Promotes wellness.  </a:t>
          </a:r>
          <a:endParaRPr lang="en-US" sz="2400" dirty="0">
            <a:solidFill>
              <a:srgbClr val="FFFFFF"/>
            </a:solidFill>
            <a:latin typeface="+mj-lt"/>
          </a:endParaRPr>
        </a:p>
      </dgm:t>
    </dgm:pt>
    <dgm:pt modelId="{548412C8-71FB-0547-9FD3-9FA28891BF7E}" type="parTrans" cxnId="{4A047B78-98CF-3548-B30B-1C937FE1FE2C}">
      <dgm:prSet/>
      <dgm:spPr/>
      <dgm:t>
        <a:bodyPr/>
        <a:lstStyle/>
        <a:p>
          <a:endParaRPr lang="en-US"/>
        </a:p>
      </dgm:t>
    </dgm:pt>
    <dgm:pt modelId="{B7777CC6-A6EC-4D4E-B4A9-58239A3AECB0}" type="sibTrans" cxnId="{4A047B78-98CF-3548-B30B-1C937FE1FE2C}">
      <dgm:prSet/>
      <dgm:spPr/>
      <dgm:t>
        <a:bodyPr/>
        <a:lstStyle/>
        <a:p>
          <a:endParaRPr lang="en-US"/>
        </a:p>
      </dgm:t>
    </dgm:pt>
    <dgm:pt modelId="{D311F00F-0031-4F37-BA9F-FACD0CE5A27A}">
      <dgm:prSet phldrT="[Text]" custT="1"/>
      <dgm:spPr>
        <a:solidFill>
          <a:srgbClr val="BCE292"/>
        </a:solidFill>
      </dgm:spPr>
      <dgm:t>
        <a:bodyPr/>
        <a:lstStyle/>
        <a:p>
          <a:pPr algn="ctr"/>
          <a:r>
            <a:rPr lang="en-US" sz="2400" dirty="0" smtClean="0">
              <a:solidFill>
                <a:srgbClr val="FFFFFF"/>
              </a:solidFill>
              <a:latin typeface="+mj-lt"/>
            </a:rPr>
            <a:t>Combines Lime, Vanilla, Copaiba, Lavender, Ocotea, and Cedarwood essential oils.</a:t>
          </a:r>
          <a:endParaRPr lang="en-US" sz="2400" dirty="0">
            <a:solidFill>
              <a:srgbClr val="FFFFFF"/>
            </a:solidFill>
            <a:latin typeface="+mj-lt"/>
          </a:endParaRPr>
        </a:p>
      </dgm:t>
    </dgm:pt>
    <dgm:pt modelId="{7459E449-CF97-43E0-A618-29EB9FD50BB2}" type="parTrans" cxnId="{AA5312DD-095E-4749-A45C-624FB95CB267}">
      <dgm:prSet/>
      <dgm:spPr/>
      <dgm:t>
        <a:bodyPr/>
        <a:lstStyle/>
        <a:p>
          <a:endParaRPr lang="en-US"/>
        </a:p>
      </dgm:t>
    </dgm:pt>
    <dgm:pt modelId="{50DFD88C-25F2-4F79-BAD0-F2662DC07248}" type="sibTrans" cxnId="{AA5312DD-095E-4749-A45C-624FB95CB267}">
      <dgm:prSet/>
      <dgm:spPr/>
      <dgm:t>
        <a:bodyPr/>
        <a:lstStyle/>
        <a:p>
          <a:endParaRPr lang="en-US"/>
        </a:p>
      </dgm:t>
    </dgm:pt>
    <dgm:pt modelId="{B9CE5A0C-DDA7-4C33-8E23-02F0EB7A30F3}">
      <dgm:prSet phldrT="[Text]" custT="1"/>
      <dgm:spPr>
        <a:solidFill>
          <a:srgbClr val="AFDC7E"/>
        </a:solidFill>
      </dgm:spPr>
      <dgm:t>
        <a:bodyPr/>
        <a:lstStyle/>
        <a:p>
          <a:pPr algn="ctr"/>
          <a:r>
            <a:rPr lang="en-US" sz="2400" dirty="0" smtClean="0">
              <a:solidFill>
                <a:srgbClr val="FFFFFF"/>
              </a:solidFill>
              <a:latin typeface="+mn-lt"/>
              <a:ea typeface="+mn-ea"/>
              <a:cs typeface="+mn-cs"/>
            </a:rPr>
            <a:t>May be an important part of a daily health regimen.  </a:t>
          </a:r>
          <a:endParaRPr lang="en-US" sz="2400" dirty="0">
            <a:solidFill>
              <a:srgbClr val="FFFFFF"/>
            </a:solidFill>
            <a:latin typeface="+mj-lt"/>
          </a:endParaRPr>
        </a:p>
      </dgm:t>
    </dgm:pt>
    <dgm:pt modelId="{5BDCA0E3-96E4-408D-A13D-F377F86D3F93}" type="parTrans" cxnId="{8F1BA771-E0FD-43C9-9C41-63A849A7D6C1}">
      <dgm:prSet/>
      <dgm:spPr/>
      <dgm:t>
        <a:bodyPr/>
        <a:lstStyle/>
        <a:p>
          <a:endParaRPr lang="en-US"/>
        </a:p>
      </dgm:t>
    </dgm:pt>
    <dgm:pt modelId="{E0C2D3FC-60B0-4A19-91B4-03DC50FE1F50}" type="sibTrans" cxnId="{8F1BA771-E0FD-43C9-9C41-63A849A7D6C1}">
      <dgm:prSet/>
      <dgm:spPr/>
      <dgm:t>
        <a:bodyPr/>
        <a:lstStyle/>
        <a:p>
          <a:endParaRPr lang="en-US"/>
        </a:p>
      </dgm:t>
    </dgm:pt>
    <dgm:pt modelId="{7D5B718A-1F41-ED47-AE17-DC1DA062C3C2}" type="pres">
      <dgm:prSet presAssocID="{016D453B-5C9C-1447-9B85-2F77E904FAFF}" presName="linear" presStyleCnt="0">
        <dgm:presLayoutVars>
          <dgm:animLvl val="lvl"/>
          <dgm:resizeHandles val="exact"/>
        </dgm:presLayoutVars>
      </dgm:prSet>
      <dgm:spPr/>
      <dgm:t>
        <a:bodyPr/>
        <a:lstStyle/>
        <a:p>
          <a:endParaRPr lang="en-US"/>
        </a:p>
      </dgm:t>
    </dgm:pt>
    <dgm:pt modelId="{D529F385-A8CD-064C-AC85-237AFEC9C876}" type="pres">
      <dgm:prSet presAssocID="{3D4CD7AB-B8A8-BB46-8572-0191ACB45A8E}" presName="parentText" presStyleLbl="node1" presStyleIdx="0" presStyleCnt="3">
        <dgm:presLayoutVars>
          <dgm:chMax val="0"/>
          <dgm:bulletEnabled val="1"/>
        </dgm:presLayoutVars>
      </dgm:prSet>
      <dgm:spPr/>
      <dgm:t>
        <a:bodyPr/>
        <a:lstStyle/>
        <a:p>
          <a:endParaRPr lang="en-US"/>
        </a:p>
      </dgm:t>
    </dgm:pt>
    <dgm:pt modelId="{85866311-C160-C147-9ACD-36E50FE1368D}" type="pres">
      <dgm:prSet presAssocID="{B7777CC6-A6EC-4D4E-B4A9-58239A3AECB0}" presName="spacer" presStyleCnt="0"/>
      <dgm:spPr/>
      <dgm:t>
        <a:bodyPr/>
        <a:lstStyle/>
        <a:p>
          <a:endParaRPr lang="en-US"/>
        </a:p>
      </dgm:t>
    </dgm:pt>
    <dgm:pt modelId="{31054E9F-D078-4140-901D-4493FF80D59B}" type="pres">
      <dgm:prSet presAssocID="{B9CE5A0C-DDA7-4C33-8E23-02F0EB7A30F3}" presName="parentText" presStyleLbl="node1" presStyleIdx="1" presStyleCnt="3">
        <dgm:presLayoutVars>
          <dgm:chMax val="0"/>
          <dgm:bulletEnabled val="1"/>
        </dgm:presLayoutVars>
      </dgm:prSet>
      <dgm:spPr/>
      <dgm:t>
        <a:bodyPr/>
        <a:lstStyle/>
        <a:p>
          <a:endParaRPr lang="en-US"/>
        </a:p>
      </dgm:t>
    </dgm:pt>
    <dgm:pt modelId="{F6A4B077-E658-4A3C-B632-41E6193DCDB4}" type="pres">
      <dgm:prSet presAssocID="{E0C2D3FC-60B0-4A19-91B4-03DC50FE1F50}" presName="spacer" presStyleCnt="0"/>
      <dgm:spPr/>
      <dgm:t>
        <a:bodyPr/>
        <a:lstStyle/>
        <a:p>
          <a:endParaRPr lang="en-US"/>
        </a:p>
      </dgm:t>
    </dgm:pt>
    <dgm:pt modelId="{B00F3F1A-9093-4B32-82F6-79E8F9D92D0B}" type="pres">
      <dgm:prSet presAssocID="{D311F00F-0031-4F37-BA9F-FACD0CE5A27A}" presName="parentText" presStyleLbl="node1" presStyleIdx="2" presStyleCnt="3">
        <dgm:presLayoutVars>
          <dgm:chMax val="0"/>
          <dgm:bulletEnabled val="1"/>
        </dgm:presLayoutVars>
      </dgm:prSet>
      <dgm:spPr/>
      <dgm:t>
        <a:bodyPr/>
        <a:lstStyle/>
        <a:p>
          <a:endParaRPr lang="en-US"/>
        </a:p>
      </dgm:t>
    </dgm:pt>
  </dgm:ptLst>
  <dgm:cxnLst>
    <dgm:cxn modelId="{46283BE6-62CD-48AE-86CC-747CB614A9A6}" type="presOf" srcId="{3D4CD7AB-B8A8-BB46-8572-0191ACB45A8E}" destId="{D529F385-A8CD-064C-AC85-237AFEC9C876}" srcOrd="0" destOrd="0" presId="urn:microsoft.com/office/officeart/2005/8/layout/vList2"/>
    <dgm:cxn modelId="{4A047B78-98CF-3548-B30B-1C937FE1FE2C}" srcId="{016D453B-5C9C-1447-9B85-2F77E904FAFF}" destId="{3D4CD7AB-B8A8-BB46-8572-0191ACB45A8E}" srcOrd="0" destOrd="0" parTransId="{548412C8-71FB-0547-9FD3-9FA28891BF7E}" sibTransId="{B7777CC6-A6EC-4D4E-B4A9-58239A3AECB0}"/>
    <dgm:cxn modelId="{FAD8A8AF-2A09-4A63-ABE2-964C58C7BFB1}" type="presOf" srcId="{016D453B-5C9C-1447-9B85-2F77E904FAFF}" destId="{7D5B718A-1F41-ED47-AE17-DC1DA062C3C2}" srcOrd="0" destOrd="0" presId="urn:microsoft.com/office/officeart/2005/8/layout/vList2"/>
    <dgm:cxn modelId="{670AABFD-A30F-4724-B183-7D199947A3CF}" type="presOf" srcId="{B9CE5A0C-DDA7-4C33-8E23-02F0EB7A30F3}" destId="{31054E9F-D078-4140-901D-4493FF80D59B}" srcOrd="0" destOrd="0" presId="urn:microsoft.com/office/officeart/2005/8/layout/vList2"/>
    <dgm:cxn modelId="{6D3AB642-B651-4BEB-9E02-E080CD5C040F}" type="presOf" srcId="{D311F00F-0031-4F37-BA9F-FACD0CE5A27A}" destId="{B00F3F1A-9093-4B32-82F6-79E8F9D92D0B}" srcOrd="0" destOrd="0" presId="urn:microsoft.com/office/officeart/2005/8/layout/vList2"/>
    <dgm:cxn modelId="{8F1BA771-E0FD-43C9-9C41-63A849A7D6C1}" srcId="{016D453B-5C9C-1447-9B85-2F77E904FAFF}" destId="{B9CE5A0C-DDA7-4C33-8E23-02F0EB7A30F3}" srcOrd="1" destOrd="0" parTransId="{5BDCA0E3-96E4-408D-A13D-F377F86D3F93}" sibTransId="{E0C2D3FC-60B0-4A19-91B4-03DC50FE1F50}"/>
    <dgm:cxn modelId="{AA5312DD-095E-4749-A45C-624FB95CB267}" srcId="{016D453B-5C9C-1447-9B85-2F77E904FAFF}" destId="{D311F00F-0031-4F37-BA9F-FACD0CE5A27A}" srcOrd="2" destOrd="0" parTransId="{7459E449-CF97-43E0-A618-29EB9FD50BB2}" sibTransId="{50DFD88C-25F2-4F79-BAD0-F2662DC07248}"/>
    <dgm:cxn modelId="{677F8A65-A295-475C-9C5E-D8714695520F}" type="presParOf" srcId="{7D5B718A-1F41-ED47-AE17-DC1DA062C3C2}" destId="{D529F385-A8CD-064C-AC85-237AFEC9C876}" srcOrd="0" destOrd="0" presId="urn:microsoft.com/office/officeart/2005/8/layout/vList2"/>
    <dgm:cxn modelId="{B5BC0731-20C0-441E-81BC-472AA0EAB590}" type="presParOf" srcId="{7D5B718A-1F41-ED47-AE17-DC1DA062C3C2}" destId="{85866311-C160-C147-9ACD-36E50FE1368D}" srcOrd="1" destOrd="0" presId="urn:microsoft.com/office/officeart/2005/8/layout/vList2"/>
    <dgm:cxn modelId="{9A661AFA-197F-47E8-A180-645E822A28EC}" type="presParOf" srcId="{7D5B718A-1F41-ED47-AE17-DC1DA062C3C2}" destId="{31054E9F-D078-4140-901D-4493FF80D59B}" srcOrd="2" destOrd="0" presId="urn:microsoft.com/office/officeart/2005/8/layout/vList2"/>
    <dgm:cxn modelId="{17D84D22-EAB3-4D14-AF48-EE81FB2486B9}" type="presParOf" srcId="{7D5B718A-1F41-ED47-AE17-DC1DA062C3C2}" destId="{F6A4B077-E658-4A3C-B632-41E6193DCDB4}" srcOrd="3" destOrd="0" presId="urn:microsoft.com/office/officeart/2005/8/layout/vList2"/>
    <dgm:cxn modelId="{2D73EA71-09A3-43B0-B9FA-AE4AACF82C1D}" type="presParOf" srcId="{7D5B718A-1F41-ED47-AE17-DC1DA062C3C2}" destId="{B00F3F1A-9093-4B32-82F6-79E8F9D92D0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5E5247-A5B1-456E-80BD-F3930E45A8FB}" type="doc">
      <dgm:prSet loTypeId="urn:microsoft.com/office/officeart/2005/8/layout/vList2" loCatId="list" qsTypeId="urn:microsoft.com/office/officeart/2005/8/quickstyle/simple1" qsCatId="simple" csTypeId="urn:microsoft.com/office/officeart/2005/8/colors/accent6_3" csCatId="accent6" phldr="1"/>
      <dgm:spPr/>
      <dgm:t>
        <a:bodyPr/>
        <a:lstStyle/>
        <a:p>
          <a:endParaRPr lang="en-US"/>
        </a:p>
      </dgm:t>
    </dgm:pt>
    <dgm:pt modelId="{438FEC78-A770-441B-8D8E-639709A27200}">
      <dgm:prSet phldrT="[Text]" custT="1"/>
      <dgm:spPr/>
      <dgm:t>
        <a:bodyPr/>
        <a:lstStyle/>
        <a:p>
          <a:pPr algn="ctr"/>
          <a:r>
            <a:rPr lang="en-US" sz="2400" dirty="0" smtClean="0">
              <a:latin typeface="+mj-lt"/>
            </a:rPr>
            <a:t>Promotes wellness.*</a:t>
          </a:r>
          <a:endParaRPr lang="en-US" sz="2400" dirty="0">
            <a:latin typeface="+mj-lt"/>
          </a:endParaRPr>
        </a:p>
      </dgm:t>
    </dgm:pt>
    <dgm:pt modelId="{1E92F9A2-207D-4464-B6B9-DC466D7AC7AB}" type="parTrans" cxnId="{521C2A74-8D3C-409F-A5F7-76BA25A8E455}">
      <dgm:prSet/>
      <dgm:spPr/>
      <dgm:t>
        <a:bodyPr/>
        <a:lstStyle/>
        <a:p>
          <a:endParaRPr lang="en-US"/>
        </a:p>
      </dgm:t>
    </dgm:pt>
    <dgm:pt modelId="{10F312F4-CA1A-4D54-878D-772E6F27C3A9}" type="sibTrans" cxnId="{521C2A74-8D3C-409F-A5F7-76BA25A8E455}">
      <dgm:prSet/>
      <dgm:spPr/>
      <dgm:t>
        <a:bodyPr/>
        <a:lstStyle/>
        <a:p>
          <a:endParaRPr lang="en-US"/>
        </a:p>
      </dgm:t>
    </dgm:pt>
    <dgm:pt modelId="{8BC77FF8-6FC1-47AA-BA01-B3A38B8635D9}">
      <dgm:prSet phldrT="[Text]" custT="1"/>
      <dgm:spPr/>
      <dgm:t>
        <a:bodyPr/>
        <a:lstStyle/>
        <a:p>
          <a:pPr algn="ctr"/>
          <a:r>
            <a:rPr lang="en-US" sz="2400" dirty="0" smtClean="0">
              <a:latin typeface="+mj-lt"/>
            </a:rPr>
            <a:t>May be an important part of a daily health regimen.*</a:t>
          </a:r>
          <a:endParaRPr lang="en-US" sz="2400" dirty="0">
            <a:latin typeface="+mj-lt"/>
          </a:endParaRPr>
        </a:p>
      </dgm:t>
    </dgm:pt>
    <dgm:pt modelId="{2841A2E1-71F1-4A83-B517-CAB2B6878B95}" type="parTrans" cxnId="{9572CE6D-5ADE-4DB5-844A-390CFAFBC2B2}">
      <dgm:prSet/>
      <dgm:spPr/>
      <dgm:t>
        <a:bodyPr/>
        <a:lstStyle/>
        <a:p>
          <a:endParaRPr lang="en-US"/>
        </a:p>
      </dgm:t>
    </dgm:pt>
    <dgm:pt modelId="{CFE11B6B-1848-4AC2-8161-97ECDB042D1C}" type="sibTrans" cxnId="{9572CE6D-5ADE-4DB5-844A-390CFAFBC2B2}">
      <dgm:prSet/>
      <dgm:spPr/>
      <dgm:t>
        <a:bodyPr/>
        <a:lstStyle/>
        <a:p>
          <a:endParaRPr lang="en-US"/>
        </a:p>
      </dgm:t>
    </dgm:pt>
    <dgm:pt modelId="{69B6F9BE-A35D-438D-9C35-5D08E358A08F}">
      <dgm:prSet phldrT="[Text]"/>
      <dgm:spPr/>
      <dgm:t>
        <a:bodyPr/>
        <a:lstStyle/>
        <a:p>
          <a:pPr algn="ctr"/>
          <a:r>
            <a:rPr lang="en-US" dirty="0" smtClean="0">
              <a:latin typeface="+mj-lt"/>
            </a:rPr>
            <a:t>Includes the naturally occurring constituents beta-carophyllene and alpha-humulene.</a:t>
          </a:r>
          <a:endParaRPr lang="en-US" dirty="0">
            <a:latin typeface="+mj-lt"/>
          </a:endParaRPr>
        </a:p>
      </dgm:t>
    </dgm:pt>
    <dgm:pt modelId="{F2CFCD8C-01C5-4FB0-A173-B40F8102EB43}" type="parTrans" cxnId="{E25E7A59-852B-4D4F-9003-B2D4928BA98A}">
      <dgm:prSet/>
      <dgm:spPr/>
      <dgm:t>
        <a:bodyPr/>
        <a:lstStyle/>
        <a:p>
          <a:endParaRPr lang="en-US"/>
        </a:p>
      </dgm:t>
    </dgm:pt>
    <dgm:pt modelId="{3AA5EEC3-0CDB-49DA-A0BB-6B18C9E62468}" type="sibTrans" cxnId="{E25E7A59-852B-4D4F-9003-B2D4928BA98A}">
      <dgm:prSet/>
      <dgm:spPr/>
      <dgm:t>
        <a:bodyPr/>
        <a:lstStyle/>
        <a:p>
          <a:endParaRPr lang="en-US"/>
        </a:p>
      </dgm:t>
    </dgm:pt>
    <dgm:pt modelId="{B738B635-C84D-4090-8741-55535E78D56B}" type="pres">
      <dgm:prSet presAssocID="{525E5247-A5B1-456E-80BD-F3930E45A8FB}" presName="linear" presStyleCnt="0">
        <dgm:presLayoutVars>
          <dgm:animLvl val="lvl"/>
          <dgm:resizeHandles val="exact"/>
        </dgm:presLayoutVars>
      </dgm:prSet>
      <dgm:spPr/>
      <dgm:t>
        <a:bodyPr/>
        <a:lstStyle/>
        <a:p>
          <a:endParaRPr lang="en-US"/>
        </a:p>
      </dgm:t>
    </dgm:pt>
    <dgm:pt modelId="{13C1FC2E-0F45-4EE1-A992-1C66440FDC64}" type="pres">
      <dgm:prSet presAssocID="{438FEC78-A770-441B-8D8E-639709A27200}" presName="parentText" presStyleLbl="node1" presStyleIdx="0" presStyleCnt="3">
        <dgm:presLayoutVars>
          <dgm:chMax val="0"/>
          <dgm:bulletEnabled val="1"/>
        </dgm:presLayoutVars>
      </dgm:prSet>
      <dgm:spPr/>
      <dgm:t>
        <a:bodyPr/>
        <a:lstStyle/>
        <a:p>
          <a:endParaRPr lang="en-US"/>
        </a:p>
      </dgm:t>
    </dgm:pt>
    <dgm:pt modelId="{D445C1A4-B144-4958-8362-5407227CD4BF}" type="pres">
      <dgm:prSet presAssocID="{10F312F4-CA1A-4D54-878D-772E6F27C3A9}" presName="spacer" presStyleCnt="0"/>
      <dgm:spPr/>
    </dgm:pt>
    <dgm:pt modelId="{66C101AD-7E97-462F-88D2-6C6D35072172}" type="pres">
      <dgm:prSet presAssocID="{8BC77FF8-6FC1-47AA-BA01-B3A38B8635D9}" presName="parentText" presStyleLbl="node1" presStyleIdx="1" presStyleCnt="3">
        <dgm:presLayoutVars>
          <dgm:chMax val="0"/>
          <dgm:bulletEnabled val="1"/>
        </dgm:presLayoutVars>
      </dgm:prSet>
      <dgm:spPr/>
      <dgm:t>
        <a:bodyPr/>
        <a:lstStyle/>
        <a:p>
          <a:endParaRPr lang="en-US"/>
        </a:p>
      </dgm:t>
    </dgm:pt>
    <dgm:pt modelId="{C8927F91-261C-4582-97B7-C931F67D942D}" type="pres">
      <dgm:prSet presAssocID="{CFE11B6B-1848-4AC2-8161-97ECDB042D1C}" presName="spacer" presStyleCnt="0"/>
      <dgm:spPr/>
    </dgm:pt>
    <dgm:pt modelId="{A27D2214-3B1F-451D-90E5-C82416F6D1C4}" type="pres">
      <dgm:prSet presAssocID="{69B6F9BE-A35D-438D-9C35-5D08E358A08F}" presName="parentText" presStyleLbl="node1" presStyleIdx="2" presStyleCnt="3">
        <dgm:presLayoutVars>
          <dgm:chMax val="0"/>
          <dgm:bulletEnabled val="1"/>
        </dgm:presLayoutVars>
      </dgm:prSet>
      <dgm:spPr/>
      <dgm:t>
        <a:bodyPr/>
        <a:lstStyle/>
        <a:p>
          <a:endParaRPr lang="en-US"/>
        </a:p>
      </dgm:t>
    </dgm:pt>
  </dgm:ptLst>
  <dgm:cxnLst>
    <dgm:cxn modelId="{9572CE6D-5ADE-4DB5-844A-390CFAFBC2B2}" srcId="{525E5247-A5B1-456E-80BD-F3930E45A8FB}" destId="{8BC77FF8-6FC1-47AA-BA01-B3A38B8635D9}" srcOrd="1" destOrd="0" parTransId="{2841A2E1-71F1-4A83-B517-CAB2B6878B95}" sibTransId="{CFE11B6B-1848-4AC2-8161-97ECDB042D1C}"/>
    <dgm:cxn modelId="{521C2A74-8D3C-409F-A5F7-76BA25A8E455}" srcId="{525E5247-A5B1-456E-80BD-F3930E45A8FB}" destId="{438FEC78-A770-441B-8D8E-639709A27200}" srcOrd="0" destOrd="0" parTransId="{1E92F9A2-207D-4464-B6B9-DC466D7AC7AB}" sibTransId="{10F312F4-CA1A-4D54-878D-772E6F27C3A9}"/>
    <dgm:cxn modelId="{97FF9970-BAEA-4A1E-BF7D-00CE4B23251A}" type="presOf" srcId="{525E5247-A5B1-456E-80BD-F3930E45A8FB}" destId="{B738B635-C84D-4090-8741-55535E78D56B}" srcOrd="0" destOrd="0" presId="urn:microsoft.com/office/officeart/2005/8/layout/vList2"/>
    <dgm:cxn modelId="{98BD44BC-D2E6-41DC-A277-4F10F436EF72}" type="presOf" srcId="{8BC77FF8-6FC1-47AA-BA01-B3A38B8635D9}" destId="{66C101AD-7E97-462F-88D2-6C6D35072172}" srcOrd="0" destOrd="0" presId="urn:microsoft.com/office/officeart/2005/8/layout/vList2"/>
    <dgm:cxn modelId="{C82E2251-8CDD-4B63-8506-1967B69FEA39}" type="presOf" srcId="{69B6F9BE-A35D-438D-9C35-5D08E358A08F}" destId="{A27D2214-3B1F-451D-90E5-C82416F6D1C4}" srcOrd="0" destOrd="0" presId="urn:microsoft.com/office/officeart/2005/8/layout/vList2"/>
    <dgm:cxn modelId="{8978537D-1CD8-496F-8B8E-175B2ED18A80}" type="presOf" srcId="{438FEC78-A770-441B-8D8E-639709A27200}" destId="{13C1FC2E-0F45-4EE1-A992-1C66440FDC64}" srcOrd="0" destOrd="0" presId="urn:microsoft.com/office/officeart/2005/8/layout/vList2"/>
    <dgm:cxn modelId="{E25E7A59-852B-4D4F-9003-B2D4928BA98A}" srcId="{525E5247-A5B1-456E-80BD-F3930E45A8FB}" destId="{69B6F9BE-A35D-438D-9C35-5D08E358A08F}" srcOrd="2" destOrd="0" parTransId="{F2CFCD8C-01C5-4FB0-A173-B40F8102EB43}" sibTransId="{3AA5EEC3-0CDB-49DA-A0BB-6B18C9E62468}"/>
    <dgm:cxn modelId="{2866C148-2EC7-4A95-A123-04436124386A}" type="presParOf" srcId="{B738B635-C84D-4090-8741-55535E78D56B}" destId="{13C1FC2E-0F45-4EE1-A992-1C66440FDC64}" srcOrd="0" destOrd="0" presId="urn:microsoft.com/office/officeart/2005/8/layout/vList2"/>
    <dgm:cxn modelId="{7B11CE51-968A-4CE2-9906-22F69E9C041F}" type="presParOf" srcId="{B738B635-C84D-4090-8741-55535E78D56B}" destId="{D445C1A4-B144-4958-8362-5407227CD4BF}" srcOrd="1" destOrd="0" presId="urn:microsoft.com/office/officeart/2005/8/layout/vList2"/>
    <dgm:cxn modelId="{E034B443-D8A4-4E98-B218-A6A0CC6E9157}" type="presParOf" srcId="{B738B635-C84D-4090-8741-55535E78D56B}" destId="{66C101AD-7E97-462F-88D2-6C6D35072172}" srcOrd="2" destOrd="0" presId="urn:microsoft.com/office/officeart/2005/8/layout/vList2"/>
    <dgm:cxn modelId="{89A3A5CC-C64B-4ABC-A43F-BEF027174445}" type="presParOf" srcId="{B738B635-C84D-4090-8741-55535E78D56B}" destId="{C8927F91-261C-4582-97B7-C931F67D942D}" srcOrd="3" destOrd="0" presId="urn:microsoft.com/office/officeart/2005/8/layout/vList2"/>
    <dgm:cxn modelId="{F65802A1-9998-4D8A-AF92-4C4BD71CF7BB}" type="presParOf" srcId="{B738B635-C84D-4090-8741-55535E78D56B}" destId="{A27D2214-3B1F-451D-90E5-C82416F6D1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42CBB-0320-42FE-879F-547D4768713C}" type="datetimeFigureOut">
              <a:rPr lang="en-US" smtClean="0"/>
              <a:t>9/26/2016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DD216-BB57-448A-B735-B591ADF54636}" type="slidenum">
              <a:rPr lang="en-US" smtClean="0"/>
              <a:t>‹#›</a:t>
            </a:fld>
            <a:endParaRPr lang="en-US" dirty="0"/>
          </a:p>
        </p:txBody>
      </p:sp>
    </p:spTree>
    <p:extLst>
      <p:ext uri="{BB962C8B-B14F-4D97-AF65-F5344CB8AC3E}">
        <p14:creationId xmlns:p14="http://schemas.microsoft.com/office/powerpoint/2010/main" val="297968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my name is _____, and I am an independent distributor of Young Living Essential Oils. Today we are going to learn about Young Living—our history, our values, and our company, as well as discover what essential oils are and how to use them and explore the oils that are in the Starter Kit.  </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1</a:t>
            </a:fld>
            <a:endParaRPr lang="en-US" dirty="0"/>
          </a:p>
        </p:txBody>
      </p:sp>
    </p:spTree>
    <p:extLst>
      <p:ext uri="{BB962C8B-B14F-4D97-AF65-F5344CB8AC3E}">
        <p14:creationId xmlns:p14="http://schemas.microsoft.com/office/powerpoint/2010/main" val="239325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Young Living,</a:t>
            </a:r>
            <a:r>
              <a:rPr lang="en-US" baseline="0" dirty="0" smtClean="0"/>
              <a:t> you can support your own health and well-being. Are you ready to be empowered?  </a:t>
            </a:r>
            <a:r>
              <a:rPr lang="en-US" b="1" baseline="0" dirty="0" smtClean="0"/>
              <a:t>[Wait for response.]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10</a:t>
            </a:fld>
            <a:endParaRPr lang="en-US" dirty="0"/>
          </a:p>
        </p:txBody>
      </p:sp>
    </p:spTree>
    <p:extLst>
      <p:ext uri="{BB962C8B-B14F-4D97-AF65-F5344CB8AC3E}">
        <p14:creationId xmlns:p14="http://schemas.microsoft.com/office/powerpoint/2010/main" val="4223983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living the Young Living lifestyle, every</a:t>
            </a:r>
            <a:r>
              <a:rPr lang="en-US" baseline="0" dirty="0" smtClean="0"/>
              <a:t> aspect of your daily life can be enhanced and benefit from essential oils and essential oil-infused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11</a:t>
            </a:fld>
            <a:endParaRPr lang="en-US" dirty="0"/>
          </a:p>
        </p:txBody>
      </p:sp>
    </p:spTree>
    <p:extLst>
      <p:ext uri="{BB962C8B-B14F-4D97-AF65-F5344CB8AC3E}">
        <p14:creationId xmlns:p14="http://schemas.microsoft.com/office/powerpoint/2010/main" val="305526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an essential oil?</a:t>
            </a:r>
          </a:p>
          <a:p>
            <a:endParaRPr lang="en-US" dirty="0" smtClean="0"/>
          </a:p>
          <a:p>
            <a:r>
              <a:rPr lang="en-US" dirty="0" smtClean="0"/>
              <a:t>Essential oils are the aromatic</a:t>
            </a:r>
            <a:r>
              <a:rPr lang="en-US" baseline="0" dirty="0" smtClean="0"/>
              <a:t> liquids found within shrubs, flowers, trees, roots, bushes, resins, and seeds. Some people like to call essential oils “nature’s living energy” because they contain unique constituents that provide a host of benefits.</a:t>
            </a:r>
          </a:p>
          <a:p>
            <a:endParaRPr lang="en-US" baseline="0" dirty="0" smtClean="0"/>
          </a:p>
          <a:p>
            <a:r>
              <a:rPr lang="en-US" baseline="0" dirty="0" smtClean="0"/>
              <a:t>Most essential oils are extracted from plant sources using steam distillation and are highly concentrated, making them far more potent than dried botanicals.  </a:t>
            </a:r>
          </a:p>
          <a:p>
            <a:endParaRPr lang="en-US" baseline="0" dirty="0" smtClean="0"/>
          </a:p>
          <a:p>
            <a:r>
              <a:rPr lang="en-US" baseline="0" dirty="0" smtClean="0"/>
              <a:t>Essential oils are volatile, which means that the scent of the oil rises quickly into the air.</a:t>
            </a:r>
            <a:endParaRPr lang="en-US" b="0" baseline="0" dirty="0" smtClean="0"/>
          </a:p>
          <a:p>
            <a:endParaRPr lang="en-US" baseline="0" dirty="0" smtClean="0"/>
          </a:p>
          <a:p>
            <a:r>
              <a:rPr lang="en-US" baseline="0" dirty="0" smtClean="0"/>
              <a:t>They are also versatile, with a wide variety of uses. Some people use essential oils to enliven an environment, support different body systems, or just for their great scents. However you choose to use essential oils, chances are someone else has tried that same use in the past. If you still don’t know where to start, rest assured that each essential oil is labeled with instructions for use.  </a:t>
            </a:r>
            <a:endParaRPr lang="en-US" dirty="0"/>
          </a:p>
        </p:txBody>
      </p:sp>
      <p:sp>
        <p:nvSpPr>
          <p:cNvPr id="4" name="Slide Number Placeholder 3"/>
          <p:cNvSpPr>
            <a:spLocks noGrp="1"/>
          </p:cNvSpPr>
          <p:nvPr>
            <p:ph type="sldNum" sz="quarter" idx="10"/>
          </p:nvPr>
        </p:nvSpPr>
        <p:spPr/>
        <p:txBody>
          <a:bodyPr/>
          <a:lstStyle/>
          <a:p>
            <a:fld id="{1CD5D606-5865-4FC5-9071-F5419A8ACCAE}" type="slidenum">
              <a:rPr lang="en-US" smtClean="0"/>
              <a:t>12</a:t>
            </a:fld>
            <a:endParaRPr lang="en-US" dirty="0"/>
          </a:p>
        </p:txBody>
      </p:sp>
    </p:spTree>
    <p:extLst>
      <p:ext uri="{BB962C8B-B14F-4D97-AF65-F5344CB8AC3E}">
        <p14:creationId xmlns:p14="http://schemas.microsoft.com/office/powerpoint/2010/main" val="1129377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Essential oils are nothing new. They have been used throughout history in many cultures for their health-supporting benefits. The Egyptians, Greeks, Romans, Europeans, and Chinese have used them for centuries for health, beauty, fragrance, and spiritual practices. There are also many references to essential oils in historical texts, which signifies their importance in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6916D83C-F2A4-47BF-91E2-5DD9EB0B1238}" type="slidenum">
              <a:rPr lang="en-US" smtClean="0"/>
              <a:t>13</a:t>
            </a:fld>
            <a:endParaRPr lang="en-US" dirty="0"/>
          </a:p>
        </p:txBody>
      </p:sp>
    </p:spTree>
    <p:extLst>
      <p:ext uri="{BB962C8B-B14F-4D97-AF65-F5344CB8AC3E}">
        <p14:creationId xmlns:p14="http://schemas.microsoft.com/office/powerpoint/2010/main" val="196905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everyone here is relatively new to essential oils, let’s talk about how they can be used. </a:t>
            </a:r>
            <a:r>
              <a:rPr lang="en-US" dirty="0" smtClean="0"/>
              <a:t>There are three ways</a:t>
            </a:r>
            <a:r>
              <a:rPr lang="en-US" baseline="0" dirty="0" smtClean="0"/>
              <a:t> to use essential oils. You can use some oils aromatically, some topically, and some can even be taken internally. </a:t>
            </a:r>
            <a:endParaRPr lang="en-US" dirty="0" smtClean="0"/>
          </a:p>
          <a:p>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t>14</a:t>
            </a:fld>
            <a:endParaRPr lang="en-US" dirty="0"/>
          </a:p>
        </p:txBody>
      </p:sp>
    </p:spTree>
    <p:extLst>
      <p:ext uri="{BB962C8B-B14F-4D97-AF65-F5344CB8AC3E}">
        <p14:creationId xmlns:p14="http://schemas.microsoft.com/office/powerpoint/2010/main" val="13986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One of my favorite ways to use essential oils is aromatically. Many of us have had a time where a smell triggers a memory—freshly baked bread, pine needles, or spring flowers can easily take you back to positive times in your life. Essential oils are the same!</a:t>
            </a:r>
          </a:p>
          <a:p>
            <a:endParaRPr lang="en-US" dirty="0" smtClean="0"/>
          </a:p>
          <a:p>
            <a:r>
              <a:rPr lang="en-US" dirty="0" smtClean="0"/>
              <a:t>Let’s all use my</a:t>
            </a:r>
            <a:r>
              <a:rPr lang="en-US" baseline="0" dirty="0" smtClean="0"/>
              <a:t> favorite oil aromatically.  I love ________ essential oil because it smells like___________.  Using it is as easy as one, two, three:</a:t>
            </a:r>
          </a:p>
          <a:p>
            <a:endParaRPr lang="en-US" baseline="0" dirty="0" smtClean="0"/>
          </a:p>
          <a:p>
            <a:pPr marL="228600" indent="-228600">
              <a:buAutoNum type="arabicPeriod"/>
            </a:pPr>
            <a:r>
              <a:rPr lang="en-US" baseline="0" dirty="0" smtClean="0"/>
              <a:t>Place a couple of drops in the palm of your hand. </a:t>
            </a:r>
          </a:p>
          <a:p>
            <a:pPr marL="228600" indent="-228600">
              <a:buAutoNum type="arabicPeriod"/>
            </a:pPr>
            <a:r>
              <a:rPr lang="en-US" baseline="0" dirty="0" smtClean="0"/>
              <a:t>Rub your hands together.</a:t>
            </a:r>
          </a:p>
          <a:p>
            <a:pPr marL="228600" indent="-228600">
              <a:buAutoNum type="arabicPeriod"/>
            </a:pPr>
            <a:r>
              <a:rPr lang="en-US" baseline="0" dirty="0" smtClean="0"/>
              <a:t>Cup your hands over your nose and mouth and inhale deeply.</a:t>
            </a:r>
          </a:p>
          <a:p>
            <a:endParaRPr lang="en-US" baseline="0" dirty="0" smtClean="0"/>
          </a:p>
          <a:p>
            <a:r>
              <a:rPr lang="en-US" baseline="0" dirty="0" smtClean="0"/>
              <a:t>Diffusion is another great way to use essential oils aromatically. By creating a fine aromatic mist, diffusers allow you to create a spa-like atmosphere and enjoy the benefits of essential oils in any environment. Young Living offers a wide variety of diffusers, and when you enroll as a new member, you will receive a diffuser in your Premium Starter Kit.  </a:t>
            </a:r>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t>15</a:t>
            </a:fld>
            <a:endParaRPr lang="en-US" dirty="0"/>
          </a:p>
        </p:txBody>
      </p:sp>
    </p:spTree>
    <p:extLst>
      <p:ext uri="{BB962C8B-B14F-4D97-AF65-F5344CB8AC3E}">
        <p14:creationId xmlns:p14="http://schemas.microsoft.com/office/powerpoint/2010/main" val="295551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Essential oils can also be applied to the skin. This is known as topical application. Topical application is a great way to support your skin because essential oils are easy to use and provide quick benefits. If you have never used essential oils, one great area of the body to apply them topically is to the feet.  </a:t>
            </a:r>
          </a:p>
          <a:p>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t>16</a:t>
            </a:fld>
            <a:endParaRPr lang="en-US" dirty="0"/>
          </a:p>
        </p:txBody>
      </p:sp>
    </p:spTree>
    <p:extLst>
      <p:ext uri="{BB962C8B-B14F-4D97-AF65-F5344CB8AC3E}">
        <p14:creationId xmlns:p14="http://schemas.microsoft.com/office/powerpoint/2010/main" val="3367205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Some people choose to use essential oils internally by adding them to water or liquid, placing them in a capsule, or taking one of Young Living’s oil-infused products. Peppermint, for example, can help promote healthy bowel function and support overall digestion when taken internally.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[TIP: You may want to make a batch of NingXia Red punch by adding half NingXia Red and half club soda with a few drops of your favorite essential oil, such as Orange, Lemon, or Tangerine, and pass around samples.]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916D83C-F2A4-47BF-91E2-5DD9EB0B1238}" type="slidenum">
              <a:rPr lang="en-US" smtClean="0"/>
              <a:t>17</a:t>
            </a:fld>
            <a:endParaRPr lang="en-US" dirty="0"/>
          </a:p>
        </p:txBody>
      </p:sp>
    </p:spTree>
    <p:extLst>
      <p:ext uri="{BB962C8B-B14F-4D97-AF65-F5344CB8AC3E}">
        <p14:creationId xmlns:p14="http://schemas.microsoft.com/office/powerpoint/2010/main" val="175553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a:t>
            </a:r>
            <a:r>
              <a:rPr lang="en-US" baseline="0" dirty="0" smtClean="0"/>
              <a:t> all the companies out there, why would you choose Young Living above all the others? </a:t>
            </a:r>
            <a:r>
              <a:rPr lang="en-US" dirty="0" smtClean="0"/>
              <a:t>Young Living is the world</a:t>
            </a:r>
            <a:r>
              <a:rPr lang="en-US" baseline="0" dirty="0" smtClean="0"/>
              <a:t> leader in essential oils. We believe that your family deserves to harvest the benefits of nature’s solutions every day, without compromise. Our commitment to purity and stewardship is embodied in a unique, proprietary process we call Seed to Seal. No other company can match what Young Living does to ensure the purity and potency of the highest quality essential oils on the market. </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18</a:t>
            </a:fld>
            <a:endParaRPr lang="en-US" dirty="0"/>
          </a:p>
        </p:txBody>
      </p:sp>
    </p:spTree>
    <p:extLst>
      <p:ext uri="{BB962C8B-B14F-4D97-AF65-F5344CB8AC3E}">
        <p14:creationId xmlns:p14="http://schemas.microsoft.com/office/powerpoint/2010/main" val="23152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Young Living’s commitment to quality starts with seeds. </a:t>
            </a:r>
            <a:r>
              <a:rPr lang="en-US" b="0" dirty="0" smtClean="0"/>
              <a:t>The seeds we use are selected for their ability to become botanical</a:t>
            </a:r>
            <a:r>
              <a:rPr lang="en-US" b="0" baseline="0" dirty="0" smtClean="0"/>
              <a:t>s </a:t>
            </a:r>
            <a:r>
              <a:rPr lang="en-US" b="0" dirty="0" smtClean="0"/>
              <a:t>with high</a:t>
            </a:r>
            <a:r>
              <a:rPr lang="en-US" b="0" baseline="0" dirty="0" smtClean="0"/>
              <a:t> </a:t>
            </a:r>
            <a:r>
              <a:rPr lang="en-US" b="0" dirty="0" smtClean="0"/>
              <a:t>levels of bioactive compounds.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then grow the seeds using </a:t>
            </a:r>
            <a:r>
              <a:rPr lang="en-US" baseline="0" dirty="0" smtClean="0"/>
              <a:t>cultivation practices that </a:t>
            </a:r>
            <a:r>
              <a:rPr lang="en-US" dirty="0" smtClean="0"/>
              <a:t>are dedicated to responsible</a:t>
            </a:r>
            <a:r>
              <a:rPr lang="en-US" baseline="0" dirty="0" smtClean="0"/>
              <a:t> </a:t>
            </a:r>
            <a:r>
              <a:rPr lang="en-US" dirty="0" smtClean="0"/>
              <a:t>and sustainable growing and harvesting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a:t>
            </a:r>
            <a:r>
              <a:rPr lang="en-US" baseline="0" dirty="0" smtClean="0"/>
              <a:t> we distill </a:t>
            </a:r>
            <a:r>
              <a:rPr lang="en-US" dirty="0" smtClean="0"/>
              <a:t>using a gentle, proprietary technique for steam extracting essential oils and preserving their precious constituents.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guarantee consistent, verifiable quality, our oils are tested in Young Living’s own internal labs, as well as in third-party facilities.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each essential oil is carefully bottled and labeled using state-of-the-art equipment.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19</a:t>
            </a:fld>
            <a:endParaRPr lang="en-US" dirty="0"/>
          </a:p>
        </p:txBody>
      </p:sp>
    </p:spTree>
    <p:extLst>
      <p:ext uri="{BB962C8B-B14F-4D97-AF65-F5344CB8AC3E}">
        <p14:creationId xmlns:p14="http://schemas.microsoft.com/office/powerpoint/2010/main" val="126501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a:t>
            </a:r>
            <a:r>
              <a:rPr lang="en-US" baseline="0" dirty="0" smtClean="0"/>
              <a:t> has their own story about how they started using Young Living products. Some people want to support their wellness and health, others want to support their family with a more </a:t>
            </a:r>
            <a:r>
              <a:rPr lang="en-US" b="0" baseline="0" dirty="0" smtClean="0">
                <a:solidFill>
                  <a:srgbClr val="FF0000"/>
                </a:solidFill>
              </a:rPr>
              <a:t>natural</a:t>
            </a:r>
            <a:r>
              <a:rPr lang="en-US" baseline="0" dirty="0" smtClean="0"/>
              <a:t> approach, others may join to get free products, and someone else may join to support their family’s security and future with additional income. I joined Young Living because</a:t>
            </a:r>
            <a:r>
              <a:rPr lang="en-US" b="0" baseline="0" dirty="0" smtClean="0"/>
              <a:t>:</a:t>
            </a:r>
            <a:r>
              <a:rPr lang="en-US" baseline="0" dirty="0" smtClean="0"/>
              <a:t> </a:t>
            </a:r>
            <a:r>
              <a:rPr lang="en-US" b="1" baseline="0" dirty="0" smtClean="0"/>
              <a:t>[Share your story compliantly.] </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t>2</a:t>
            </a:fld>
            <a:endParaRPr lang="en-US" dirty="0"/>
          </a:p>
        </p:txBody>
      </p:sp>
    </p:spTree>
    <p:extLst>
      <p:ext uri="{BB962C8B-B14F-4D97-AF65-F5344CB8AC3E}">
        <p14:creationId xmlns:p14="http://schemas.microsoft.com/office/powerpoint/2010/main" val="1430487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ensure that Young Living is able to control every step of the Seed to Seal process, we own a number of farms and partner or co-op with many others around the world. Gary Young personally travels the globe to scout farms that offer ideal conditions for growing premium botanicals. This personal, direct involvement in the growing process is what allows us to ensure that each product delivers the purity and efficacy our members around the world expect.</a:t>
            </a:r>
            <a:endParaRPr lang="en-US"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20</a:t>
            </a:fld>
            <a:endParaRPr lang="en-US" dirty="0"/>
          </a:p>
        </p:txBody>
      </p:sp>
    </p:spTree>
    <p:extLst>
      <p:ext uri="{BB962C8B-B14F-4D97-AF65-F5344CB8AC3E}">
        <p14:creationId xmlns:p14="http://schemas.microsoft.com/office/powerpoint/2010/main" val="161239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Seed to Seal is not only our process</a:t>
            </a:r>
            <a:r>
              <a:rPr lang="en-US" sz="1200" b="0" i="0" kern="1200" baseline="0" dirty="0" smtClean="0">
                <a:solidFill>
                  <a:schemeClr val="tx1"/>
                </a:solidFill>
                <a:effectLst/>
                <a:latin typeface="+mn-lt"/>
                <a:ea typeface="+mn-ea"/>
                <a:cs typeface="+mn-cs"/>
              </a:rPr>
              <a:t> of </a:t>
            </a:r>
            <a:r>
              <a:rPr lang="en-US" sz="1200" b="0" i="0" kern="1200" dirty="0" smtClean="0">
                <a:solidFill>
                  <a:schemeClr val="tx1"/>
                </a:solidFill>
                <a:effectLst/>
                <a:latin typeface="+mn-lt"/>
                <a:ea typeface="+mn-ea"/>
                <a:cs typeface="+mn-cs"/>
              </a:rPr>
              <a:t>operations, but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it is also our promise to your family. </a:t>
            </a:r>
            <a:r>
              <a:rPr lang="en-US" sz="1200" b="1" i="0" kern="1200" dirty="0" smtClean="0">
                <a:solidFill>
                  <a:schemeClr val="tx1"/>
                </a:solidFill>
                <a:effectLst/>
                <a:latin typeface="+mn-lt"/>
                <a:ea typeface="+mn-ea"/>
                <a:cs typeface="+mn-cs"/>
              </a:rPr>
              <a:t>[READ</a:t>
            </a:r>
            <a:r>
              <a:rPr lang="en-US" sz="1200" b="1" i="0" kern="1200" baseline="0" dirty="0" smtClean="0">
                <a:solidFill>
                  <a:schemeClr val="tx1"/>
                </a:solidFill>
                <a:effectLst/>
                <a:latin typeface="+mn-lt"/>
                <a:ea typeface="+mn-ea"/>
                <a:cs typeface="+mn-cs"/>
              </a:rPr>
              <a:t> SLIDE</a:t>
            </a:r>
            <a:r>
              <a:rPr lang="en-US" sz="1200" b="1"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Through each step of our production process on both our own and our partner farms, we use the most exacting standards possible to make our products, your life, and the earth better. Only one company can make the Seed to Seal promise. Only Young Living.</a:t>
            </a:r>
            <a:endParaRPr lang="en-US" i="0" dirty="0"/>
          </a:p>
        </p:txBody>
      </p:sp>
      <p:sp>
        <p:nvSpPr>
          <p:cNvPr id="4" name="Slide Number Placeholder 3"/>
          <p:cNvSpPr>
            <a:spLocks noGrp="1"/>
          </p:cNvSpPr>
          <p:nvPr>
            <p:ph type="sldNum" sz="quarter" idx="10"/>
          </p:nvPr>
        </p:nvSpPr>
        <p:spPr/>
        <p:txBody>
          <a:bodyPr/>
          <a:lstStyle/>
          <a:p>
            <a:fld id="{6D42F02D-73F3-4D1E-8472-E4F46E1FCAF9}" type="slidenum">
              <a:rPr lang="en-US" smtClean="0"/>
              <a:t>21</a:t>
            </a:fld>
            <a:endParaRPr lang="en-US" dirty="0"/>
          </a:p>
        </p:txBody>
      </p:sp>
    </p:spTree>
    <p:extLst>
      <p:ext uri="{BB962C8B-B14F-4D97-AF65-F5344CB8AC3E}">
        <p14:creationId xmlns:p14="http://schemas.microsoft.com/office/powerpoint/2010/main" val="3080933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you get started? One</a:t>
            </a:r>
            <a:r>
              <a:rPr lang="en-US" baseline="0" dirty="0" smtClean="0"/>
              <a:t> of the best ways is with the Premium Starter Kit. In the kit, you receive some of our most popular essential oils; a diffuser; sample packets of NingXia Red; and shareable materials, including sample packets, a roller ball, and more. It’s everything you need to discover the products for yourself and get immersed in the Young Living lifestyle. Let’s check out some of the oils in the Starter Kit. </a:t>
            </a:r>
          </a:p>
          <a:p>
            <a:endParaRPr lang="en-US" b="1" baseline="0" dirty="0" smtClean="0"/>
          </a:p>
          <a:p>
            <a:r>
              <a:rPr lang="en-US" b="1" baseline="0" dirty="0" smtClean="0"/>
              <a:t>[TIP: Have the oils ready to pass around the room and let people experience them firsthand.]</a:t>
            </a:r>
          </a:p>
        </p:txBody>
      </p:sp>
      <p:sp>
        <p:nvSpPr>
          <p:cNvPr id="4" name="Slide Number Placeholder 3"/>
          <p:cNvSpPr>
            <a:spLocks noGrp="1"/>
          </p:cNvSpPr>
          <p:nvPr>
            <p:ph type="sldNum" sz="quarter" idx="10"/>
          </p:nvPr>
        </p:nvSpPr>
        <p:spPr/>
        <p:txBody>
          <a:bodyPr/>
          <a:lstStyle/>
          <a:p>
            <a:fld id="{2F9DD216-BB57-448A-B735-B591ADF54636}" type="slidenum">
              <a:rPr lang="en-US" smtClean="0"/>
              <a:t>22</a:t>
            </a:fld>
            <a:endParaRPr lang="en-US" dirty="0"/>
          </a:p>
        </p:txBody>
      </p:sp>
    </p:spTree>
    <p:extLst>
      <p:ext uri="{BB962C8B-B14F-4D97-AF65-F5344CB8AC3E}">
        <p14:creationId xmlns:p14="http://schemas.microsoft.com/office/powerpoint/2010/main" val="107945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oil is Lavender</a:t>
            </a:r>
            <a:r>
              <a:rPr lang="en-US" b="0" baseline="0" dirty="0" smtClean="0"/>
              <a:t>.</a:t>
            </a:r>
            <a:r>
              <a:rPr lang="en-US" b="1" baseline="0" dirty="0" smtClean="0"/>
              <a:t> [READ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t>23</a:t>
            </a:fld>
            <a:endParaRPr lang="en-US" dirty="0"/>
          </a:p>
        </p:txBody>
      </p:sp>
    </p:spTree>
    <p:extLst>
      <p:ext uri="{BB962C8B-B14F-4D97-AF65-F5344CB8AC3E}">
        <p14:creationId xmlns:p14="http://schemas.microsoft.com/office/powerpoint/2010/main" val="4276495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Peppermint. </a:t>
            </a:r>
            <a:r>
              <a:rPr lang="en-US" b="1" dirty="0" smtClean="0"/>
              <a:t>[READ</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t>24</a:t>
            </a:fld>
            <a:endParaRPr lang="en-US" dirty="0"/>
          </a:p>
        </p:txBody>
      </p:sp>
    </p:spTree>
    <p:extLst>
      <p:ext uri="{BB962C8B-B14F-4D97-AF65-F5344CB8AC3E}">
        <p14:creationId xmlns:p14="http://schemas.microsoft.com/office/powerpoint/2010/main" val="308839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Lemon is next.</a:t>
            </a:r>
            <a:r>
              <a:rPr lang="en-US" baseline="0" dirty="0" smtClean="0"/>
              <a:t> </a:t>
            </a:r>
            <a:r>
              <a:rPr lang="en-US" b="1" baseline="0" dirty="0" smtClean="0"/>
              <a:t>[READ SLIDE]</a:t>
            </a:r>
            <a:endParaRPr lang="en-US" b="1" dirty="0"/>
          </a:p>
        </p:txBody>
      </p:sp>
      <p:sp>
        <p:nvSpPr>
          <p:cNvPr id="4" name="Slide Number Placeholder 3"/>
          <p:cNvSpPr>
            <a:spLocks noGrp="1"/>
          </p:cNvSpPr>
          <p:nvPr>
            <p:ph type="sldNum" sz="quarter" idx="10"/>
          </p:nvPr>
        </p:nvSpPr>
        <p:spPr/>
        <p:txBody>
          <a:bodyPr/>
          <a:lstStyle/>
          <a:p>
            <a:fld id="{3B29F696-2C8E-49AD-B780-96917253B2D2}" type="slidenum">
              <a:rPr lang="en-US" smtClean="0"/>
              <a:t>25</a:t>
            </a:fld>
            <a:endParaRPr lang="en-US" dirty="0"/>
          </a:p>
        </p:txBody>
      </p:sp>
    </p:spTree>
    <p:extLst>
      <p:ext uri="{BB962C8B-B14F-4D97-AF65-F5344CB8AC3E}">
        <p14:creationId xmlns:p14="http://schemas.microsoft.com/office/powerpoint/2010/main" val="385867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rPr>
              <a:t>On to the next oil, Frankincense. </a:t>
            </a:r>
            <a:r>
              <a:rPr kumimoji="0" lang="en-US" sz="1200" b="1" i="0" u="none" strike="noStrike" kern="1200" cap="none" spc="0" normalizeH="0" baseline="0" noProof="0" dirty="0" smtClean="0">
                <a:ln>
                  <a:noFill/>
                </a:ln>
                <a:solidFill>
                  <a:prstClr val="black"/>
                </a:solidFill>
                <a:effectLst/>
                <a:uLnTx/>
                <a:uFillTx/>
                <a:latin typeface="+mn-lt"/>
              </a:rPr>
              <a:t>[READ SLIDE]</a:t>
            </a:r>
          </a:p>
          <a:p>
            <a:endParaRPr kumimoji="0" lang="en-US" sz="1200" b="0" i="0" u="none" strike="noStrike" kern="1200" cap="none" spc="0" normalizeH="0" baseline="0" noProof="0" dirty="0" smtClean="0">
              <a:ln>
                <a:noFill/>
              </a:ln>
              <a:solidFill>
                <a:prstClr val="black"/>
              </a:solidFill>
              <a:effectLst/>
              <a:uLnTx/>
              <a:uFillTx/>
              <a:latin typeface="+mn-lt"/>
            </a:endParaRPr>
          </a:p>
          <a:p>
            <a:r>
              <a:rPr kumimoji="0" lang="en-US" sz="1200" b="0" i="0" u="none" strike="noStrike" kern="1200" cap="none" spc="0" normalizeH="0" baseline="0" noProof="0" dirty="0" smtClean="0">
                <a:ln>
                  <a:noFill/>
                </a:ln>
                <a:solidFill>
                  <a:prstClr val="black"/>
                </a:solidFill>
                <a:effectLst/>
                <a:uLnTx/>
                <a:uFillTx/>
                <a:latin typeface="+mn-lt"/>
              </a:rPr>
              <a:t>In addition to all these uses, Frankincense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m</a:t>
            </a:r>
            <a:r>
              <a:rPr lang="en-US" sz="1200" kern="1200" dirty="0" smtClean="0">
                <a:solidFill>
                  <a:schemeClr val="tx1"/>
                </a:solidFill>
                <a:latin typeface="+mn-lt"/>
                <a:ea typeface="+mn-ea"/>
                <a:cs typeface="+mn-cs"/>
              </a:rPr>
              <a:t>ay also help smooth the appearance of healthy-looking skin.</a:t>
            </a:r>
            <a:r>
              <a:rPr lang="en-US" sz="1200" kern="1200" baseline="0" dirty="0" smtClean="0">
                <a:solidFill>
                  <a:schemeClr val="tx1"/>
                </a:solidFill>
                <a:latin typeface="+mn-lt"/>
                <a:ea typeface="+mn-ea"/>
                <a:cs typeface="+mn-cs"/>
              </a:rPr>
              <a:t> It i</a:t>
            </a:r>
            <a:r>
              <a:rPr lang="en-US" sz="1200" kern="1200" dirty="0" smtClean="0">
                <a:solidFill>
                  <a:schemeClr val="tx1"/>
                </a:solidFill>
                <a:latin typeface="+mn-lt"/>
                <a:ea typeface="+mn-ea"/>
                <a:cs typeface="+mn-cs"/>
              </a:rPr>
              <a:t>ncludes the naturally occurring constituent alpha-pinene</a:t>
            </a:r>
            <a:r>
              <a:rPr lang="en-US" sz="1200" kern="1200" baseline="0" dirty="0" smtClean="0">
                <a:solidFill>
                  <a:schemeClr val="tx1"/>
                </a:solidFill>
                <a:latin typeface="+mn-lt"/>
                <a:ea typeface="+mn-ea"/>
                <a:cs typeface="+mn-cs"/>
              </a:rPr>
              <a:t> and is a k</a:t>
            </a:r>
            <a:r>
              <a:rPr lang="en-US" sz="1200" kern="1200" dirty="0" smtClean="0">
                <a:solidFill>
                  <a:schemeClr val="tx1"/>
                </a:solidFill>
                <a:latin typeface="+mn-lt"/>
                <a:ea typeface="+mn-ea"/>
                <a:cs typeface="+mn-cs"/>
              </a:rPr>
              <a:t>ey ingredient in many products, including Boswellia Wrinkle Cream, Brain Power, Awaken, Highest Potential, and Forgiveness—favorite</a:t>
            </a:r>
            <a:r>
              <a:rPr lang="en-US" sz="1200" kern="1200" baseline="0" dirty="0" smtClean="0">
                <a:solidFill>
                  <a:schemeClr val="tx1"/>
                </a:solidFill>
                <a:latin typeface="+mn-lt"/>
                <a:ea typeface="+mn-ea"/>
                <a:cs typeface="+mn-cs"/>
              </a:rPr>
              <a:t> products for many members.</a:t>
            </a: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t>26</a:t>
            </a:fld>
            <a:endParaRPr lang="en-US" dirty="0"/>
          </a:p>
        </p:txBody>
      </p:sp>
    </p:spTree>
    <p:extLst>
      <p:ext uri="{BB962C8B-B14F-4D97-AF65-F5344CB8AC3E}">
        <p14:creationId xmlns:p14="http://schemas.microsoft.com/office/powerpoint/2010/main" val="2815091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Thieves is a blend of Lemon, Cinnamon, Clove, Rosemary, and Eucalyptus</a:t>
            </a:r>
            <a:r>
              <a:rPr lang="en-US" baseline="0" dirty="0" smtClean="0"/>
              <a:t> Radiata. Many people love Thieves because: </a:t>
            </a:r>
            <a:r>
              <a:rPr lang="en-US" b="1" baseline="0" dirty="0" smtClean="0"/>
              <a:t>[READ SLIDE] </a:t>
            </a:r>
          </a:p>
          <a:p>
            <a:endParaRPr lang="en-US" b="1" baseline="0" dirty="0" smtClean="0"/>
          </a:p>
          <a:p>
            <a:r>
              <a:rPr lang="en-US" baseline="0" dirty="0" smtClean="0"/>
              <a:t>There are so many ways to use Thieves:</a:t>
            </a:r>
          </a:p>
          <a:p>
            <a:pPr marL="171450" indent="-171450">
              <a:buFont typeface="Arial"/>
              <a:buChar char="•"/>
            </a:pPr>
            <a:r>
              <a:rPr lang="en-US" sz="1200" kern="1200" dirty="0" smtClean="0">
                <a:solidFill>
                  <a:schemeClr val="tx1"/>
                </a:solidFill>
                <a:latin typeface="+mn-lt"/>
                <a:ea typeface="+mn-ea"/>
                <a:cs typeface="+mn-cs"/>
              </a:rPr>
              <a:t>Add to food or beverages to enhance their flavor. </a:t>
            </a:r>
          </a:p>
          <a:p>
            <a:pPr marL="171450" indent="-171450">
              <a:buFont typeface="Arial"/>
              <a:buChar char="•"/>
            </a:pPr>
            <a:r>
              <a:rPr lang="en-US" sz="1200" kern="1200" dirty="0" smtClean="0">
                <a:solidFill>
                  <a:schemeClr val="tx1"/>
                </a:solidFill>
                <a:latin typeface="+mn-lt"/>
                <a:ea typeface="+mn-ea"/>
                <a:cs typeface="+mn-cs"/>
              </a:rPr>
              <a:t>Add a drop to hot drinks to add a spicy zing. (Clove, Lemon, Cinnamon, Rosemary) </a:t>
            </a:r>
          </a:p>
          <a:p>
            <a:pPr marL="171450" indent="-171450">
              <a:buFont typeface="Arial"/>
              <a:buChar char="•"/>
            </a:pPr>
            <a:r>
              <a:rPr lang="en-US" sz="1200" kern="1200" dirty="0" smtClean="0">
                <a:solidFill>
                  <a:schemeClr val="tx1"/>
                </a:solidFill>
                <a:latin typeface="+mn-lt"/>
                <a:ea typeface="+mn-ea"/>
                <a:cs typeface="+mn-cs"/>
              </a:rPr>
              <a:t>Includes Clove, which was used traditionally as a spice for flavoring food. </a:t>
            </a:r>
          </a:p>
          <a:p>
            <a:pPr marL="171450" indent="-171450">
              <a:buFont typeface="Arial"/>
              <a:buChar char="•"/>
            </a:pPr>
            <a:r>
              <a:rPr lang="en-US" sz="1200" kern="1200" dirty="0" smtClean="0">
                <a:solidFill>
                  <a:schemeClr val="tx1"/>
                </a:solidFill>
                <a:latin typeface="+mn-lt"/>
                <a:ea typeface="+mn-ea"/>
                <a:cs typeface="+mn-cs"/>
              </a:rPr>
              <a:t>Use 1 drop Thieves and 2 drops Orange as a refreshing flavor to complement your favorite beverage.</a:t>
            </a:r>
          </a:p>
          <a:p>
            <a:pPr marL="171450" indent="-171450">
              <a:buFont typeface="Arial"/>
              <a:buChar char="•"/>
            </a:pPr>
            <a:r>
              <a:rPr lang="en-US" sz="1200" kern="1200" dirty="0" smtClean="0">
                <a:solidFill>
                  <a:schemeClr val="tx1"/>
                </a:solidFill>
                <a:latin typeface="+mn-lt"/>
                <a:ea typeface="+mn-ea"/>
                <a:cs typeface="+mn-cs"/>
              </a:rPr>
              <a:t>Add 1 drop to a cup of warm water as part of a wellness regimen.</a:t>
            </a:r>
            <a:endParaRPr lang="en-US" baseline="0" dirty="0" smtClean="0"/>
          </a:p>
          <a:p>
            <a:endParaRPr lang="en-US" dirty="0" smtClean="0"/>
          </a:p>
          <a:p>
            <a:r>
              <a:rPr lang="en-US" dirty="0" smtClean="0"/>
              <a:t>Thieves</a:t>
            </a:r>
            <a:r>
              <a:rPr lang="en-US" baseline="0" dirty="0" smtClean="0"/>
              <a:t> contains oils that have been extensively researched:</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Includes the naturally occurring constituent limonene. (Lemon, Eucalyptus Radiata, Rosemary)</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Includes the naturally occurring constituent eugenol. (Clove, Cinnamon)</a:t>
            </a:r>
          </a:p>
          <a:p>
            <a:pPr marL="171450" indent="-171450">
              <a:buFont typeface="Arial" panose="020B0604020202020204" pitchFamily="34" charset="0"/>
              <a:buChar char="•"/>
            </a:pPr>
            <a:r>
              <a:rPr lang="en-US" sz="1200" kern="1200" dirty="0" smtClean="0">
                <a:solidFill>
                  <a:schemeClr val="tx1"/>
                </a:solidFill>
                <a:latin typeface="+mn-lt"/>
                <a:ea typeface="+mn-ea"/>
                <a:cs typeface="+mn-cs"/>
              </a:rPr>
              <a:t>Includes the naturally occurring constituent eucalyptol. (Eucalyptus Radiata, Rosemary)</a:t>
            </a:r>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27</a:t>
            </a:fld>
            <a:endParaRPr lang="en-US" dirty="0"/>
          </a:p>
        </p:txBody>
      </p:sp>
    </p:spTree>
    <p:extLst>
      <p:ext uri="{BB962C8B-B14F-4D97-AF65-F5344CB8AC3E}">
        <p14:creationId xmlns:p14="http://schemas.microsoft.com/office/powerpoint/2010/main" val="1363645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Purification is a blend of Citronella, Lemongrass, Rosemary, Melaleuca Alternifolia, Lavandin, and Myrtle. It’s a very versatile blend that can be used to: </a:t>
            </a:r>
            <a:r>
              <a:rPr kumimoji="0" lang="en-US" sz="1200" b="1" i="0" u="none" strike="noStrike" kern="1200" cap="none" spc="0" normalizeH="0" baseline="0" noProof="0" dirty="0" smtClean="0">
                <a:ln>
                  <a:noFill/>
                </a:ln>
                <a:solidFill>
                  <a:prstClr val="black"/>
                </a:solidFill>
                <a:effectLst/>
                <a:uLnTx/>
                <a:uFillTx/>
                <a:latin typeface="+mn-lt"/>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You can also use Purification by:</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Adding to Young Living Bath &amp; Shower Gel Base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Adding 4 drops to a cup of Epsom salt for a soothing foot soak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Adding to distilled water in a spray bottle to use when traveling to freshen the air</a:t>
            </a:r>
          </a:p>
          <a:p>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t>28</a:t>
            </a:fld>
            <a:endParaRPr lang="en-US" dirty="0"/>
          </a:p>
        </p:txBody>
      </p:sp>
    </p:spTree>
    <p:extLst>
      <p:ext uri="{BB962C8B-B14F-4D97-AF65-F5344CB8AC3E}">
        <p14:creationId xmlns:p14="http://schemas.microsoft.com/office/powerpoint/2010/main" val="3124917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PanAway combines Peppermint, Wintergreen, Clove, and Helichrysum and is one of our best-selling blends. </a:t>
            </a:r>
            <a:r>
              <a:rPr kumimoji="0" lang="en-US" sz="1200" b="1" i="0" u="none" strike="noStrike" kern="1200" cap="none" spc="0" normalizeH="0" baseline="0" noProof="0" dirty="0" smtClean="0">
                <a:ln>
                  <a:noFill/>
                </a:ln>
                <a:solidFill>
                  <a:prstClr val="black"/>
                </a:solidFill>
                <a:effectLst/>
                <a:uLnTx/>
                <a:uFillTx/>
                <a:latin typeface="+mn-lt"/>
              </a:rPr>
              <a:t>[READ SLIDE]</a:t>
            </a: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It also</a:t>
            </a:r>
            <a:r>
              <a:rPr lang="en-US" sz="1200" b="0" kern="1200" baseline="0" dirty="0" smtClean="0">
                <a:solidFill>
                  <a:schemeClr val="tx1"/>
                </a:solidFill>
                <a:latin typeface="+mn-lt"/>
                <a:ea typeface="+mn-ea"/>
                <a:cs typeface="+mn-cs"/>
              </a:rPr>
              <a:t> i</a:t>
            </a:r>
            <a:r>
              <a:rPr lang="en-US" sz="1200" b="0" kern="1200" dirty="0" smtClean="0">
                <a:solidFill>
                  <a:schemeClr val="tx1"/>
                </a:solidFill>
                <a:latin typeface="+mn-lt"/>
                <a:ea typeface="+mn-ea"/>
                <a:cs typeface="+mn-cs"/>
              </a:rPr>
              <a:t>ncludes the naturally occurring constituents methyl salicylate, gamma-curcumene, menthol, and eugenol.</a:t>
            </a:r>
          </a:p>
          <a:p>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t>29</a:t>
            </a:fld>
            <a:endParaRPr lang="en-US" dirty="0"/>
          </a:p>
        </p:txBody>
      </p:sp>
    </p:spTree>
    <p:extLst>
      <p:ext uri="{BB962C8B-B14F-4D97-AF65-F5344CB8AC3E}">
        <p14:creationId xmlns:p14="http://schemas.microsoft.com/office/powerpoint/2010/main" val="169414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 matter what your reason for joining</a:t>
            </a:r>
            <a:r>
              <a:rPr lang="en-US" sz="1200" b="0" i="0" kern="1200" baseline="0" dirty="0" smtClean="0">
                <a:solidFill>
                  <a:schemeClr val="tx1"/>
                </a:solidFill>
                <a:effectLst/>
                <a:latin typeface="+mn-lt"/>
                <a:ea typeface="+mn-ea"/>
                <a:cs typeface="+mn-cs"/>
              </a:rPr>
              <a:t> Young Living, you can find greater </a:t>
            </a:r>
            <a:r>
              <a:rPr lang="en-US" sz="1200" b="0" i="0" kern="1200" dirty="0" smtClean="0">
                <a:solidFill>
                  <a:schemeClr val="tx1"/>
                </a:solidFill>
                <a:effectLst/>
                <a:latin typeface="+mn-lt"/>
                <a:ea typeface="+mn-ea"/>
                <a:cs typeface="+mn-cs"/>
              </a:rPr>
              <a:t>wellness, purpose, and abundance. Young Living’s mission encompasses all of these aspects and signifies</a:t>
            </a:r>
            <a:r>
              <a:rPr lang="en-US" sz="1200" b="0" i="0" kern="1200" baseline="0" dirty="0" smtClean="0">
                <a:solidFill>
                  <a:schemeClr val="tx1"/>
                </a:solidFill>
                <a:effectLst/>
                <a:latin typeface="+mn-lt"/>
                <a:ea typeface="+mn-ea"/>
                <a:cs typeface="+mn-cs"/>
              </a:rPr>
              <a:t> exactly what we are about. </a:t>
            </a:r>
            <a:r>
              <a:rPr lang="en-US" sz="1200" b="1" i="0" kern="1200" baseline="0" dirty="0" smtClean="0">
                <a:solidFill>
                  <a:schemeClr val="tx1"/>
                </a:solidFill>
                <a:effectLst/>
                <a:latin typeface="+mn-lt"/>
                <a:ea typeface="+mn-ea"/>
                <a:cs typeface="+mn-cs"/>
              </a:rPr>
              <a:t>[Read mission statement.]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Young Living inspires wellness, purpose, and abundance by distilling nature’s greatest gifts into pure essential oils. With a commitment to plant purity and essential oil potency, Young Living continues to grow, inspiring millions of people to transform their lives.</a:t>
            </a:r>
            <a:endParaRPr lang="en-US" dirty="0" smtClean="0"/>
          </a:p>
          <a:p>
            <a:endParaRPr lang="en-US" dirty="0" smtClean="0"/>
          </a:p>
          <a:p>
            <a:r>
              <a:rPr lang="en-US" dirty="0" smtClean="0"/>
              <a:t>The principles behind our mission statement have</a:t>
            </a:r>
            <a:r>
              <a:rPr lang="en-US" baseline="0" dirty="0" smtClean="0"/>
              <a:t> always been the top priority for Young Living Founder and CEO D. Gary Young. He won’t rest until his unique message and essential oil-infused products have been taken to every home in the world. </a:t>
            </a:r>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t>3</a:t>
            </a:fld>
            <a:endParaRPr lang="en-US" dirty="0"/>
          </a:p>
        </p:txBody>
      </p:sp>
    </p:spTree>
    <p:extLst>
      <p:ext uri="{BB962C8B-B14F-4D97-AF65-F5344CB8AC3E}">
        <p14:creationId xmlns:p14="http://schemas.microsoft.com/office/powerpoint/2010/main" val="334225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Stress Away</a:t>
            </a:r>
            <a:r>
              <a:rPr lang="en-US" baseline="0" dirty="0" smtClean="0"/>
              <a:t> is a great-smelling blend that: </a:t>
            </a:r>
            <a:r>
              <a:rPr lang="en-US" b="1" dirty="0" smtClean="0"/>
              <a:t>[READ SLIDE]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sz="1200" kern="1200" dirty="0" smtClean="0">
                <a:solidFill>
                  <a:schemeClr val="tx1"/>
                </a:solidFill>
                <a:latin typeface="+mn-lt"/>
                <a:ea typeface="+mn-ea"/>
                <a:cs typeface="+mn-cs"/>
              </a:rPr>
              <a:t>It also includes the naturally occurring constituents beta-caryophyllene, alpha-humulene, limonene, cedrol, and linalool.</a:t>
            </a:r>
            <a:endParaRPr lang="en-US" dirty="0"/>
          </a:p>
        </p:txBody>
      </p:sp>
      <p:sp>
        <p:nvSpPr>
          <p:cNvPr id="4" name="Slide Number Placeholder 3"/>
          <p:cNvSpPr>
            <a:spLocks noGrp="1"/>
          </p:cNvSpPr>
          <p:nvPr>
            <p:ph type="sldNum" sz="quarter" idx="10"/>
          </p:nvPr>
        </p:nvSpPr>
        <p:spPr/>
        <p:txBody>
          <a:bodyPr/>
          <a:lstStyle/>
          <a:p>
            <a:fld id="{3B29F696-2C8E-49AD-B780-96917253B2D2}" type="slidenum">
              <a:rPr lang="en-US" smtClean="0"/>
              <a:t>30</a:t>
            </a:fld>
            <a:endParaRPr lang="en-US" dirty="0"/>
          </a:p>
        </p:txBody>
      </p:sp>
    </p:spTree>
    <p:extLst>
      <p:ext uri="{BB962C8B-B14F-4D97-AF65-F5344CB8AC3E}">
        <p14:creationId xmlns:p14="http://schemas.microsoft.com/office/powerpoint/2010/main" val="3289053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Copaiba.</a:t>
            </a:r>
            <a:r>
              <a:rPr lang="en-US" baseline="0" dirty="0" smtClean="0"/>
              <a:t> </a:t>
            </a:r>
            <a:r>
              <a:rPr lang="en-US" b="1" baseline="0" dirty="0" smtClean="0"/>
              <a:t>[READ SLIDE]</a:t>
            </a:r>
          </a:p>
          <a:p>
            <a:endParaRPr lang="en-US" b="1" dirty="0" smtClean="0"/>
          </a:p>
          <a:p>
            <a:r>
              <a:rPr lang="en-US" dirty="0" smtClean="0"/>
              <a:t>Copaiba</a:t>
            </a:r>
            <a:r>
              <a:rPr lang="en-US" baseline="0" dirty="0" smtClean="0"/>
              <a:t> is also great for mixing with honey and warm water to create a tea.</a:t>
            </a:r>
          </a:p>
          <a:p>
            <a:endParaRPr lang="en-US" baseline="0" dirty="0" smtClean="0"/>
          </a:p>
          <a:p>
            <a:r>
              <a:rPr lang="en-US" b="1" baseline="0" dirty="0" smtClean="0"/>
              <a:t>[TIP: Copaiba is pronounced KOH-PIE-EE-BA.]</a:t>
            </a:r>
            <a:endParaRPr lang="en-US" b="1" dirty="0"/>
          </a:p>
        </p:txBody>
      </p:sp>
      <p:sp>
        <p:nvSpPr>
          <p:cNvPr id="4" name="Slide Number Placeholder 3"/>
          <p:cNvSpPr>
            <a:spLocks noGrp="1"/>
          </p:cNvSpPr>
          <p:nvPr>
            <p:ph type="sldNum" sz="quarter" idx="10"/>
          </p:nvPr>
        </p:nvSpPr>
        <p:spPr/>
        <p:txBody>
          <a:bodyPr/>
          <a:lstStyle/>
          <a:p>
            <a:fld id="{2F9DD216-BB57-448A-B735-B591ADF54636}" type="slidenum">
              <a:rPr lang="en-US" smtClean="0"/>
              <a:t>31</a:t>
            </a:fld>
            <a:endParaRPr lang="en-US" dirty="0"/>
          </a:p>
        </p:txBody>
      </p:sp>
    </p:spTree>
    <p:extLst>
      <p:ext uri="{BB962C8B-B14F-4D97-AF65-F5344CB8AC3E}">
        <p14:creationId xmlns:p14="http://schemas.microsoft.com/office/powerpoint/2010/main" val="160003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DiGize contains Tarragon, Juniper, Anise, Ginger, Fennel, Patchouli, Peppermint, and Lemongrass essential oils.</a:t>
            </a:r>
            <a:r>
              <a:rPr lang="en-US" baseline="0" dirty="0" smtClean="0"/>
              <a:t> </a:t>
            </a:r>
            <a:r>
              <a:rPr lang="en-US" b="1" dirty="0" smtClean="0"/>
              <a:t>[READ SLIDE]</a:t>
            </a:r>
          </a:p>
          <a:p>
            <a:endParaRPr lang="en-US" dirty="0" smtClean="0"/>
          </a:p>
          <a:p>
            <a:r>
              <a:rPr lang="en-US" dirty="0" smtClean="0"/>
              <a:t>DiGize</a:t>
            </a:r>
            <a:r>
              <a:rPr lang="en-US" baseline="0" dirty="0" smtClean="0"/>
              <a:t> can be used in a variety of ways:</a:t>
            </a:r>
            <a:endParaRPr lang="en-US" dirty="0" smtClean="0"/>
          </a:p>
          <a:p>
            <a:r>
              <a:rPr lang="en-US" sz="1200" kern="1200" dirty="0" smtClean="0">
                <a:solidFill>
                  <a:schemeClr val="tx1"/>
                </a:solidFill>
                <a:latin typeface="+mn-lt"/>
                <a:ea typeface="+mn-ea"/>
                <a:cs typeface="+mn-cs"/>
              </a:rPr>
              <a:t>1. Add to a gel capsule.</a:t>
            </a:r>
          </a:p>
          <a:p>
            <a:r>
              <a:rPr lang="en-US" sz="1200" kern="1200" dirty="0" smtClean="0">
                <a:solidFill>
                  <a:schemeClr val="tx1"/>
                </a:solidFill>
                <a:latin typeface="+mn-lt"/>
                <a:ea typeface="+mn-ea"/>
                <a:cs typeface="+mn-cs"/>
              </a:rPr>
              <a:t>2. Add 2 drops DiGize and 1 drop Peppermint to water for a stimulating beverage.</a:t>
            </a:r>
          </a:p>
          <a:p>
            <a:r>
              <a:rPr lang="en-US" sz="1200" kern="1200" dirty="0" smtClean="0">
                <a:solidFill>
                  <a:schemeClr val="tx1"/>
                </a:solidFill>
                <a:latin typeface="+mn-lt"/>
                <a:ea typeface="+mn-ea"/>
                <a:cs typeface="+mn-cs"/>
              </a:rPr>
              <a:t>6. Add 2­–3 drops to honey for a tasty snack.</a:t>
            </a:r>
          </a:p>
          <a:p>
            <a:r>
              <a:rPr lang="en-US" sz="1200" kern="1200" dirty="0" smtClean="0">
                <a:solidFill>
                  <a:schemeClr val="tx1"/>
                </a:solidFill>
                <a:latin typeface="+mn-lt"/>
                <a:ea typeface="+mn-ea"/>
                <a:cs typeface="+mn-cs"/>
              </a:rPr>
              <a:t>7. Includes the naturally occurring constituents of menthol, citrol, and zingiberene.</a:t>
            </a:r>
          </a:p>
        </p:txBody>
      </p:sp>
      <p:sp>
        <p:nvSpPr>
          <p:cNvPr id="4" name="Slide Number Placeholder 3"/>
          <p:cNvSpPr>
            <a:spLocks noGrp="1"/>
          </p:cNvSpPr>
          <p:nvPr>
            <p:ph type="sldNum" sz="quarter" idx="10"/>
          </p:nvPr>
        </p:nvSpPr>
        <p:spPr/>
        <p:txBody>
          <a:bodyPr/>
          <a:lstStyle/>
          <a:p>
            <a:fld id="{2F9DD216-BB57-448A-B735-B591ADF54636}" type="slidenum">
              <a:rPr lang="en-US" smtClean="0"/>
              <a:t>32</a:t>
            </a:fld>
            <a:endParaRPr lang="en-US" dirty="0"/>
          </a:p>
        </p:txBody>
      </p:sp>
    </p:spTree>
    <p:extLst>
      <p:ext uri="{BB962C8B-B14F-4D97-AF65-F5344CB8AC3E}">
        <p14:creationId xmlns:p14="http://schemas.microsoft.com/office/powerpoint/2010/main" val="1023212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R.C. is a blend of three types</a:t>
            </a:r>
            <a:r>
              <a:rPr lang="en-US" sz="1200" kern="1200" baseline="0" dirty="0" smtClean="0">
                <a:solidFill>
                  <a:schemeClr val="tx1"/>
                </a:solidFill>
                <a:latin typeface="+mn-lt"/>
                <a:ea typeface="+mn-ea"/>
                <a:cs typeface="+mn-cs"/>
              </a:rPr>
              <a:t> of E</a:t>
            </a:r>
            <a:r>
              <a:rPr lang="en-US" sz="1200" kern="1200" dirty="0" smtClean="0">
                <a:solidFill>
                  <a:schemeClr val="tx1"/>
                </a:solidFill>
                <a:latin typeface="+mn-lt"/>
                <a:ea typeface="+mn-ea"/>
                <a:cs typeface="+mn-cs"/>
              </a:rPr>
              <a:t>ucalyptus, plus Myrtle,</a:t>
            </a:r>
            <a:r>
              <a:rPr lang="en-US" sz="1200" kern="1200" baseline="0" dirty="0" smtClean="0">
                <a:solidFill>
                  <a:schemeClr val="tx1"/>
                </a:solidFill>
                <a:latin typeface="+mn-lt"/>
                <a:ea typeface="+mn-ea"/>
                <a:cs typeface="+mn-cs"/>
              </a:rPr>
              <a:t> Marjoram, Pine, Lavender, Cypress, Black Spruce, and Peppermint essential oils. It i</a:t>
            </a:r>
            <a:r>
              <a:rPr lang="en-US" sz="1200" kern="1200" dirty="0" smtClean="0">
                <a:solidFill>
                  <a:schemeClr val="tx1"/>
                </a:solidFill>
                <a:latin typeface="+mn-lt"/>
                <a:ea typeface="+mn-ea"/>
                <a:cs typeface="+mn-cs"/>
              </a:rPr>
              <a:t>ncludes the naturally occurring compounds linalool acetate, linalool, camphene, and eucalyptol, and it can can be</a:t>
            </a:r>
            <a:r>
              <a:rPr lang="en-US" sz="1200" kern="1200" baseline="0" dirty="0" smtClean="0">
                <a:solidFill>
                  <a:schemeClr val="tx1"/>
                </a:solidFill>
                <a:latin typeface="+mn-lt"/>
                <a:ea typeface="+mn-ea"/>
                <a:cs typeface="+mn-cs"/>
              </a:rPr>
              <a:t> used to: </a:t>
            </a:r>
            <a:r>
              <a:rPr lang="en-US" sz="1200" b="1" kern="1200" baseline="0" dirty="0" smtClean="0">
                <a:solidFill>
                  <a:schemeClr val="tx1"/>
                </a:solidFill>
                <a:latin typeface="+mn-lt"/>
                <a:ea typeface="+mn-ea"/>
                <a:cs typeface="+mn-cs"/>
              </a:rPr>
              <a:t>[READ SLIDE]</a:t>
            </a:r>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33</a:t>
            </a:fld>
            <a:endParaRPr lang="en-US" dirty="0"/>
          </a:p>
        </p:txBody>
      </p:sp>
    </p:spTree>
    <p:extLst>
      <p:ext uri="{BB962C8B-B14F-4D97-AF65-F5344CB8AC3E}">
        <p14:creationId xmlns:p14="http://schemas.microsoft.com/office/powerpoint/2010/main" val="2119183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Living also offers</a:t>
            </a:r>
            <a:r>
              <a:rPr lang="en-US" baseline="0" dirty="0" smtClean="0"/>
              <a:t> different product categories that can</a:t>
            </a:r>
            <a:r>
              <a:rPr lang="en-US" dirty="0" smtClean="0"/>
              <a:t> enhance any aspect of your life.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Wellness</a:t>
            </a:r>
            <a:r>
              <a:rPr lang="en-US" baseline="0" dirty="0" smtClean="0"/>
              <a:t> is multidimensional. Young Living is proud to have spent the last 20 years and counting developing a product line that cultivates wellness by purifying the home, nourishing the body, beautifying the skin and hair, and comforting the spirit—all while never compromising on our stringent Seed to Seal standards.</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34</a:t>
            </a:fld>
            <a:endParaRPr lang="en-US" dirty="0"/>
          </a:p>
        </p:txBody>
      </p:sp>
    </p:spTree>
    <p:extLst>
      <p:ext uri="{BB962C8B-B14F-4D97-AF65-F5344CB8AC3E}">
        <p14:creationId xmlns:p14="http://schemas.microsoft.com/office/powerpoint/2010/main" val="1290136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 join Young Living, you join a supportive global community of individuals who are passionate about authentic solutions for themselves and their families. A Young Living membership is much more than access to pure essential oils and essential oil-infused products. It allows you to maintain your optimal health, as well as help others around you do the same.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Knowing that your future and your family are well cared for is the final dimension of wellness. If you have always wanted greater financial independence and wanted to accomplish it doing something you can feel great about, sharing Young Living can help you find the missing piece in your wellness puzzle. It’s so simple! If you love Young Living, share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783202-3950-4089-A517-54E8B0655E85}" type="slidenum">
              <a:rPr lang="en-US" smtClean="0"/>
              <a:t>35</a:t>
            </a:fld>
            <a:endParaRPr lang="en-US" dirty="0"/>
          </a:p>
        </p:txBody>
      </p:sp>
    </p:spTree>
    <p:extLst>
      <p:ext uri="{BB962C8B-B14F-4D97-AF65-F5344CB8AC3E}">
        <p14:creationId xmlns:p14="http://schemas.microsoft.com/office/powerpoint/2010/main" val="2160567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Are</a:t>
            </a:r>
            <a:r>
              <a:rPr lang="en-US" b="0" baseline="0" dirty="0" smtClean="0"/>
              <a:t> you ready to become a member? </a:t>
            </a:r>
            <a:r>
              <a:rPr lang="en-US" b="0" dirty="0" smtClean="0"/>
              <a:t>Some of the unique benefits of Young Living membership include:</a:t>
            </a:r>
          </a:p>
          <a:p>
            <a:endParaRPr lang="en-US" b="0" dirty="0" smtClean="0"/>
          </a:p>
          <a:p>
            <a:r>
              <a:rPr lang="en-US" b="0" dirty="0" smtClean="0"/>
              <a:t>Generous Compensation: Young Living offers an industry-leading compensation plan with generous commissions and bonuses.</a:t>
            </a:r>
          </a:p>
          <a:p>
            <a:endParaRPr lang="en-US" b="0" dirty="0" smtClean="0"/>
          </a:p>
          <a:p>
            <a:r>
              <a:rPr lang="en-US" b="0" dirty="0" smtClean="0"/>
              <a:t>Wholesale Pricing</a:t>
            </a:r>
            <a:r>
              <a:rPr lang="en-US" dirty="0" smtClean="0"/>
              <a:t>: You can save 24 percent off retail pricing on Young Living products. You can also save even more money with exclusive specials and promotions every month.</a:t>
            </a:r>
          </a:p>
          <a:p>
            <a:endParaRPr lang="en-US" dirty="0" smtClean="0"/>
          </a:p>
          <a:p>
            <a:r>
              <a:rPr lang="en-US" dirty="0" smtClean="0"/>
              <a:t>Essential Rewards: As a member, you are eligible to enroll in the Essential Rewards program and earn as much as 20 percent back from each order in Essential Rewards points. These points can be used </a:t>
            </a:r>
            <a:r>
              <a:rPr lang="en-US" baseline="0" dirty="0" smtClean="0"/>
              <a:t>like cash on some of your favorite products</a:t>
            </a:r>
            <a:r>
              <a:rPr lang="en-US" dirty="0" smtClean="0"/>
              <a:t>.</a:t>
            </a:r>
          </a:p>
          <a:p>
            <a:endParaRPr lang="en-US" dirty="0" smtClean="0"/>
          </a:p>
          <a:p>
            <a:r>
              <a:rPr lang="en-US" dirty="0" smtClean="0"/>
              <a:t>Exclusive Experiences: No</a:t>
            </a:r>
            <a:r>
              <a:rPr lang="en-US" baseline="0" dirty="0" smtClean="0"/>
              <a:t> other essential oil company will give you the opportunity to p</a:t>
            </a:r>
            <a:r>
              <a:rPr lang="en-US" dirty="0" smtClean="0"/>
              <a:t>articipate in unique events, such as the Global Leadership Cruise</a:t>
            </a:r>
            <a:r>
              <a:rPr lang="en-US" baseline="0" dirty="0" smtClean="0"/>
              <a:t> and </a:t>
            </a:r>
            <a:r>
              <a:rPr lang="en-US" dirty="0" smtClean="0"/>
              <a:t>our annual International Grand Convention, and to experience our Seed to Seal process firsthand at farm harvests and plantings.</a:t>
            </a:r>
          </a:p>
          <a:p>
            <a:endParaRPr lang="en-US" dirty="0" smtClean="0"/>
          </a:p>
          <a:p>
            <a:r>
              <a:rPr lang="en-US" dirty="0" smtClean="0"/>
              <a:t>Community: Enjoy a close-knit community of support. In addition to your sponsor, the entire Young Living family is ready to assist and encourage you in your journey.</a:t>
            </a:r>
          </a:p>
          <a:p>
            <a:endParaRPr lang="en-US" dirty="0" smtClean="0"/>
          </a:p>
          <a:p>
            <a:r>
              <a:rPr lang="en-US" dirty="0" smtClean="0"/>
              <a:t>Education: Young Living provides ongoing educational opportunities through conventions, events, and newsletters to keep you informed and assist you in your wellness progress.</a:t>
            </a:r>
          </a:p>
          <a:p>
            <a:endParaRPr lang="en-US" dirty="0" smtClean="0"/>
          </a:p>
          <a:p>
            <a:r>
              <a:rPr lang="en-US" dirty="0" smtClean="0"/>
              <a:t>Recognition: As you expand your organization and advance toward the prestigious rank of Royal Crown Diamond, you will enjoy special recognition for your accomplishments and leadership!</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t>36</a:t>
            </a:fld>
            <a:endParaRPr lang="en-US" dirty="0"/>
          </a:p>
        </p:txBody>
      </p:sp>
    </p:spTree>
    <p:extLst>
      <p:ext uri="{BB962C8B-B14F-4D97-AF65-F5344CB8AC3E}">
        <p14:creationId xmlns:p14="http://schemas.microsoft.com/office/powerpoint/2010/main" val="3418306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also want to consider joining the Essential</a:t>
            </a:r>
            <a:r>
              <a:rPr lang="en-US" baseline="0" dirty="0" smtClean="0"/>
              <a:t> Rewards program. Essential Rewards </a:t>
            </a:r>
            <a:r>
              <a:rPr lang="en-US" dirty="0" smtClean="0"/>
              <a:t>gives you 10-20</a:t>
            </a:r>
            <a:r>
              <a:rPr lang="en-US" baseline="0" dirty="0" smtClean="0"/>
              <a:t> percent back</a:t>
            </a:r>
            <a:r>
              <a:rPr lang="en-US" dirty="0" smtClean="0"/>
              <a:t> in free products when you sign up to place an order every month.</a:t>
            </a:r>
            <a:r>
              <a:rPr lang="en-US" baseline="0" dirty="0" smtClean="0"/>
              <a:t> </a:t>
            </a:r>
            <a:r>
              <a:rPr lang="en-US" dirty="0" smtClean="0"/>
              <a:t>Earn points toward future product purchases with every Essential Rewards order. As your months with Essential Rewards increase, so do your rewards! </a:t>
            </a:r>
            <a:r>
              <a:rPr lang="en-US" b="1" dirty="0" smtClean="0"/>
              <a:t>[READ SLIDE]</a:t>
            </a:r>
          </a:p>
          <a:p>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t>37</a:t>
            </a:fld>
            <a:endParaRPr lang="en-US" dirty="0"/>
          </a:p>
        </p:txBody>
      </p:sp>
    </p:spTree>
    <p:extLst>
      <p:ext uri="{BB962C8B-B14F-4D97-AF65-F5344CB8AC3E}">
        <p14:creationId xmlns:p14="http://schemas.microsoft.com/office/powerpoint/2010/main" val="4131820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life can change</a:t>
            </a:r>
            <a:r>
              <a:rPr lang="en-US" baseline="0" dirty="0" smtClean="0"/>
              <a:t> at </a:t>
            </a:r>
            <a:r>
              <a:rPr lang="en-US" dirty="0" smtClean="0"/>
              <a:t>Young Living,</a:t>
            </a:r>
            <a:r>
              <a:rPr lang="en-US" baseline="0" dirty="0" smtClean="0"/>
              <a:t> and you can be empowered through wellness, purpose, and abundance. My life has been enhanced through my experiences with Young Living. </a:t>
            </a:r>
            <a:r>
              <a:rPr lang="en-US" b="1" baseline="0" dirty="0" smtClean="0"/>
              <a:t>[Share one of your favorite experiences</a:t>
            </a:r>
            <a:r>
              <a:rPr lang="en-US" baseline="0" dirty="0" smtClean="0"/>
              <a:t>.</a:t>
            </a:r>
            <a:r>
              <a:rPr lang="en-US" b="1" baseline="0" dirty="0" smtClean="0"/>
              <a:t>]</a:t>
            </a:r>
          </a:p>
          <a:p>
            <a:endParaRPr lang="en-US" baseline="0" dirty="0" smtClean="0"/>
          </a:p>
          <a:p>
            <a:r>
              <a:rPr lang="en-US" baseline="0" dirty="0" smtClean="0"/>
              <a:t>The best thing about Young Living is that the meeting I just conducted is ready for you to share, too. The slides, script, and content is right at your fingertips!</a:t>
            </a:r>
          </a:p>
          <a:p>
            <a:endParaRPr lang="en-US" dirty="0" smtClean="0"/>
          </a:p>
          <a:p>
            <a:r>
              <a:rPr lang="en-US" dirty="0" smtClean="0"/>
              <a:t>I am happy to answer any of your questions and help you get enrolled as a member</a:t>
            </a:r>
            <a:r>
              <a:rPr lang="en-US" baseline="0" dirty="0" smtClean="0"/>
              <a:t> and started on your Young Living journey!</a:t>
            </a:r>
            <a:endParaRPr lang="en-US" dirty="0"/>
          </a:p>
        </p:txBody>
      </p:sp>
      <p:sp>
        <p:nvSpPr>
          <p:cNvPr id="4" name="Slide Number Placeholder 3"/>
          <p:cNvSpPr>
            <a:spLocks noGrp="1"/>
          </p:cNvSpPr>
          <p:nvPr>
            <p:ph type="sldNum" sz="quarter" idx="10"/>
          </p:nvPr>
        </p:nvSpPr>
        <p:spPr/>
        <p:txBody>
          <a:bodyPr/>
          <a:lstStyle/>
          <a:p>
            <a:fld id="{AB783202-3950-4089-A517-54E8B0655E85}" type="slidenum">
              <a:rPr lang="en-US" smtClean="0"/>
              <a:t>38</a:t>
            </a:fld>
            <a:endParaRPr lang="en-US" dirty="0"/>
          </a:p>
        </p:txBody>
      </p:sp>
    </p:spTree>
    <p:extLst>
      <p:ext uri="{BB962C8B-B14F-4D97-AF65-F5344CB8AC3E}">
        <p14:creationId xmlns:p14="http://schemas.microsoft.com/office/powerpoint/2010/main" val="1787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Imagine a life of optimal wellness, with clear purpose that adds meaning and abundance and allows you to support your family and give back to your community.  </a:t>
            </a:r>
            <a:endParaRPr lang="en-US" sz="1200" b="0" i="0" kern="1200" dirty="0" smtClean="0">
              <a:solidFill>
                <a:schemeClr val="tx1"/>
              </a:solidFill>
              <a:effectLst/>
              <a:latin typeface="+mn-lt"/>
              <a:ea typeface="+mn-ea"/>
              <a:cs typeface="+mn-cs"/>
            </a:endParaRPr>
          </a:p>
          <a:p>
            <a:endParaRPr lang="en-US" dirty="0" smtClean="0"/>
          </a:p>
          <a:p>
            <a:r>
              <a:rPr lang="en-US" dirty="0" smtClean="0"/>
              <a:t>Come find</a:t>
            </a:r>
            <a:r>
              <a:rPr lang="en-US" baseline="0" dirty="0" smtClean="0"/>
              <a:t> wellness, purpose, abundance, and the freedom to live the life you choose.</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4</a:t>
            </a:fld>
            <a:endParaRPr lang="en-US" dirty="0"/>
          </a:p>
        </p:txBody>
      </p:sp>
    </p:spTree>
    <p:extLst>
      <p:ext uri="{BB962C8B-B14F-4D97-AF65-F5344CB8AC3E}">
        <p14:creationId xmlns:p14="http://schemas.microsoft.com/office/powerpoint/2010/main" val="51051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Let’s talk about the beginnings</a:t>
            </a:r>
            <a:r>
              <a:rPr lang="en-US" sz="1200" b="0" i="0" kern="1200" baseline="0" dirty="0" smtClean="0">
                <a:solidFill>
                  <a:schemeClr val="tx1"/>
                </a:solidFill>
                <a:effectLst/>
                <a:latin typeface="+mn-lt"/>
                <a:ea typeface="+mn-ea"/>
                <a:cs typeface="+mn-cs"/>
              </a:rPr>
              <a:t> of Young Living.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 Gary Young is Young Living’s Founder. He grew up with humble beginnings in the rural town of Challis, Idaho, where he developed a profound appreciation for the power of nature. Having dedicated </a:t>
            </a:r>
            <a:r>
              <a:rPr lang="en-US" dirty="0" smtClean="0"/>
              <a:t>decades to traveling the world and researching the remarkable wellness benefits of these precious oils,</a:t>
            </a:r>
            <a:r>
              <a:rPr lang="en-US" baseline="0" dirty="0" smtClean="0"/>
              <a:t> </a:t>
            </a:r>
            <a:r>
              <a:rPr lang="en-US" dirty="0" smtClean="0"/>
              <a:t>Gary is</a:t>
            </a:r>
            <a:r>
              <a:rPr lang="en-US" baseline="0" dirty="0" smtClean="0"/>
              <a:t> </a:t>
            </a:r>
            <a:r>
              <a:rPr lang="en-US" dirty="0" smtClean="0"/>
              <a:t>one of the world’s foremost authorities on essential oils. Because of his </a:t>
            </a:r>
            <a:r>
              <a:rPr lang="en-US" baseline="0" dirty="0" smtClean="0"/>
              <a:t>experiences, Gary has never let up on his lifelong mission to share the highest quality essential oils in the world.   </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Gary Young's personal experiences have made him who he is today, expanded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his empathetic</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nature, and left him with a true commitment to helping those in need. After helping himself recover from adversity, Gary knew he could help others as well. That</a:t>
            </a:r>
            <a:r>
              <a:rPr lang="en-US" sz="1200" b="0" i="0" kern="1200" baseline="0" dirty="0" smtClean="0">
                <a:solidFill>
                  <a:schemeClr val="tx1"/>
                </a:solidFill>
                <a:effectLst/>
                <a:latin typeface="+mn-lt"/>
                <a:ea typeface="+mn-ea"/>
                <a:cs typeface="+mn-cs"/>
              </a:rPr>
              <a:t> has</a:t>
            </a:r>
            <a:r>
              <a:rPr lang="en-US" sz="1200" b="0" i="0" kern="1200" dirty="0" smtClean="0">
                <a:solidFill>
                  <a:schemeClr val="tx1"/>
                </a:solidFill>
                <a:effectLst/>
                <a:latin typeface="+mn-lt"/>
                <a:ea typeface="+mn-ea"/>
                <a:cs typeface="+mn-cs"/>
              </a:rPr>
              <a:t> been his life's mission ever since: sharing his knowledge of and experience with essential oils and healthy living.</a:t>
            </a:r>
            <a:endParaRPr lang="en-US" b="0" dirty="0"/>
          </a:p>
        </p:txBody>
      </p:sp>
      <p:sp>
        <p:nvSpPr>
          <p:cNvPr id="4" name="Slide Number Placeholder 3"/>
          <p:cNvSpPr>
            <a:spLocks noGrp="1"/>
          </p:cNvSpPr>
          <p:nvPr>
            <p:ph type="sldNum" sz="quarter" idx="10"/>
          </p:nvPr>
        </p:nvSpPr>
        <p:spPr/>
        <p:txBody>
          <a:bodyPr/>
          <a:lstStyle/>
          <a:p>
            <a:fld id="{8ECE1F0A-660F-4D3A-9EED-BC161074DF8F}" type="slidenum">
              <a:rPr lang="en-US" smtClean="0"/>
              <a:t>5</a:t>
            </a:fld>
            <a:endParaRPr lang="en-US" dirty="0"/>
          </a:p>
        </p:txBody>
      </p:sp>
    </p:spTree>
    <p:extLst>
      <p:ext uri="{BB962C8B-B14F-4D97-AF65-F5344CB8AC3E}">
        <p14:creationId xmlns:p14="http://schemas.microsoft.com/office/powerpoint/2010/main" val="397661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Living</a:t>
            </a:r>
            <a:r>
              <a:rPr lang="en-US" baseline="0" dirty="0" smtClean="0"/>
              <a:t> is led by Mary Young as our CEO.  She was introduced to direct selling in 1985, and quickly rose to the top ranks and managed a multimillion dollar organization.  This experience was vital to bringing high quality essential oils to market. She h</a:t>
            </a:r>
            <a:r>
              <a:rPr lang="en-US" dirty="0" smtClean="0"/>
              <a:t>as used her relationship-based business expertise to help make Young Living a global presence and the world leader in essential oils</a:t>
            </a:r>
            <a:r>
              <a:rPr lang="en-US" baseline="0" dirty="0" smtClean="0"/>
              <a:t>  Now leads a company that </a:t>
            </a:r>
            <a:r>
              <a:rPr lang="en-US" sz="1200" kern="1200" dirty="0" smtClean="0">
                <a:solidFill>
                  <a:schemeClr val="tx1"/>
                </a:solidFill>
                <a:effectLst/>
                <a:latin typeface="+mn-lt"/>
                <a:ea typeface="+mn-ea"/>
                <a:cs typeface="+mn-cs"/>
              </a:rPr>
              <a:t>inspires millions of people everywhere to experience nature's gifts of wellness, to create abundance as Young Living members, and to discover new opportunities for lifelong transformations.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DECB9E4-F291-1841-9CFF-DED6A2BA5F94}" type="slidenum">
              <a:rPr lang="en-US" smtClean="0"/>
              <a:t>6</a:t>
            </a:fld>
            <a:endParaRPr lang="en-US"/>
          </a:p>
        </p:txBody>
      </p:sp>
    </p:spTree>
    <p:extLst>
      <p:ext uri="{BB962C8B-B14F-4D97-AF65-F5344CB8AC3E}">
        <p14:creationId xmlns:p14="http://schemas.microsoft.com/office/powerpoint/2010/main" val="13807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Young</a:t>
            </a:r>
            <a:r>
              <a:rPr lang="en-US" sz="1200" kern="1200" baseline="0" dirty="0" smtClean="0">
                <a:solidFill>
                  <a:schemeClr val="tx1"/>
                </a:solidFill>
                <a:effectLst/>
                <a:latin typeface="+mn-lt"/>
                <a:ea typeface="+mn-ea"/>
                <a:cs typeface="+mn-cs"/>
              </a:rPr>
              <a:t> Living has grown from a tiny business into the world leader in essential oils. From Gary’s first introduction to essential oils in 1985, we have now expanded around the world, with farms, markets, shipping facilities, members, and offices across the globe. Here you will see a few examples of important points in Young Living’s history.  </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CE1F0A-660F-4D3A-9EED-BC161074DF8F}" type="slidenum">
              <a:rPr lang="en-US" smtClean="0"/>
              <a:t>7</a:t>
            </a:fld>
            <a:endParaRPr lang="en-US" dirty="0"/>
          </a:p>
        </p:txBody>
      </p:sp>
    </p:spTree>
    <p:extLst>
      <p:ext uri="{BB962C8B-B14F-4D97-AF65-F5344CB8AC3E}">
        <p14:creationId xmlns:p14="http://schemas.microsoft.com/office/powerpoint/2010/main" val="406855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love this picture because it depicts Young Living’s global impact.</a:t>
            </a:r>
            <a:r>
              <a:rPr lang="en-US" sz="1200" kern="1200" baseline="0" dirty="0" smtClean="0">
                <a:solidFill>
                  <a:schemeClr val="tx1"/>
                </a:solidFill>
                <a:effectLst/>
                <a:latin typeface="+mn-lt"/>
                <a:ea typeface="+mn-ea"/>
                <a:cs typeface="+mn-cs"/>
              </a:rPr>
              <a:t> Despite his extensive responsibilities as CEO, </a:t>
            </a:r>
            <a:r>
              <a:rPr lang="en-US" sz="1200" kern="1200" dirty="0" smtClean="0">
                <a:solidFill>
                  <a:schemeClr val="tx1"/>
                </a:solidFill>
                <a:effectLst/>
                <a:latin typeface="+mn-lt"/>
                <a:ea typeface="+mn-ea"/>
                <a:cs typeface="+mn-cs"/>
              </a:rPr>
              <a:t>Gary Young is passionate about our farms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remains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instrumental</a:t>
            </a:r>
            <a:r>
              <a:rPr lang="en-US" sz="1200" kern="1200" baseline="0" dirty="0" smtClean="0">
                <a:solidFill>
                  <a:schemeClr val="tx1"/>
                </a:solidFill>
                <a:effectLst/>
                <a:latin typeface="+mn-lt"/>
                <a:ea typeface="+mn-ea"/>
                <a:cs typeface="+mn-cs"/>
              </a:rPr>
              <a:t> in overseeing our </a:t>
            </a:r>
            <a:r>
              <a:rPr lang="en-US" sz="1200" kern="1200" dirty="0" smtClean="0">
                <a:solidFill>
                  <a:schemeClr val="tx1"/>
                </a:solidFill>
                <a:effectLst/>
                <a:latin typeface="+mn-lt"/>
                <a:ea typeface="+mn-ea"/>
                <a:cs typeface="+mn-cs"/>
              </a:rPr>
              <a:t>many global farms, where he directs the growth, harvest, and distillation processes of our high-quality essential oils.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amazing to see that even with so much growth around the world, Young Living remains dedicated to that powerful mission we discussed earlier. </a:t>
            </a:r>
            <a:endParaRPr lang="en-US" dirty="0" smtClean="0"/>
          </a:p>
          <a:p>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8</a:t>
            </a:fld>
            <a:endParaRPr lang="en-US" dirty="0"/>
          </a:p>
        </p:txBody>
      </p:sp>
    </p:spTree>
    <p:extLst>
      <p:ext uri="{BB962C8B-B14F-4D97-AF65-F5344CB8AC3E}">
        <p14:creationId xmlns:p14="http://schemas.microsoft.com/office/powerpoint/2010/main" val="3284343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and foremost,</a:t>
            </a:r>
            <a:r>
              <a:rPr lang="en-US" baseline="0" dirty="0" smtClean="0"/>
              <a:t> we are a wellness company. We are committed to helping you live your healthiest life. </a:t>
            </a:r>
            <a:r>
              <a:rPr lang="en-US" dirty="0" smtClean="0"/>
              <a:t>True wellness starts from within,</a:t>
            </a:r>
            <a:r>
              <a:rPr lang="en-US" baseline="0" dirty="0" smtClean="0"/>
              <a:t> and </a:t>
            </a:r>
            <a:r>
              <a:rPr lang="en-US" dirty="0" smtClean="0"/>
              <a:t>Young</a:t>
            </a:r>
            <a:r>
              <a:rPr lang="en-US" baseline="0" dirty="0" smtClean="0"/>
              <a:t> Living offers an extensive array of nutrition products and essential oils to support wellness. In order to help you live a toxin-free lifestyle, Young Living offers personal care and household products to ensure that you and your family can benefit from naturally derived products for every part of your day.</a:t>
            </a:r>
            <a:endParaRPr lang="en-US" dirty="0"/>
          </a:p>
        </p:txBody>
      </p:sp>
      <p:sp>
        <p:nvSpPr>
          <p:cNvPr id="4" name="Slide Number Placeholder 3"/>
          <p:cNvSpPr>
            <a:spLocks noGrp="1"/>
          </p:cNvSpPr>
          <p:nvPr>
            <p:ph type="sldNum" sz="quarter" idx="10"/>
          </p:nvPr>
        </p:nvSpPr>
        <p:spPr/>
        <p:txBody>
          <a:bodyPr/>
          <a:lstStyle/>
          <a:p>
            <a:fld id="{2F9DD216-BB57-448A-B735-B591ADF54636}" type="slidenum">
              <a:rPr lang="en-US" smtClean="0"/>
              <a:t>9</a:t>
            </a:fld>
            <a:endParaRPr lang="en-US" dirty="0"/>
          </a:p>
        </p:txBody>
      </p:sp>
    </p:spTree>
    <p:extLst>
      <p:ext uri="{BB962C8B-B14F-4D97-AF65-F5344CB8AC3E}">
        <p14:creationId xmlns:p14="http://schemas.microsoft.com/office/powerpoint/2010/main" val="60648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159103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635581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113355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924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60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478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418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857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2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57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80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99961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866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500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32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72643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50689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397519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38355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13943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273093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4D1B6-AD16-414F-B3E9-5B47DFFCD2BE}" type="datetimeFigureOut">
              <a:rPr lang="en-US" smtClean="0"/>
              <a:t>9/26/2016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9AA35A-7BFE-4A21-9426-D3150789E693}" type="slidenum">
              <a:rPr lang="en-US" smtClean="0"/>
              <a:t>‹#›</a:t>
            </a:fld>
            <a:endParaRPr lang="en-US" dirty="0"/>
          </a:p>
        </p:txBody>
      </p:sp>
    </p:spTree>
    <p:extLst>
      <p:ext uri="{BB962C8B-B14F-4D97-AF65-F5344CB8AC3E}">
        <p14:creationId xmlns:p14="http://schemas.microsoft.com/office/powerpoint/2010/main" val="1078354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4D1B6-AD16-414F-B3E9-5B47DFFCD2BE}" type="datetimeFigureOut">
              <a:rPr lang="en-US" smtClean="0"/>
              <a:t>9/26/2016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A35A-7BFE-4A21-9426-D3150789E693}" type="slidenum">
              <a:rPr lang="en-US" smtClean="0"/>
              <a:t>‹#›</a:t>
            </a:fld>
            <a:endParaRPr lang="en-US" dirty="0"/>
          </a:p>
        </p:txBody>
      </p:sp>
    </p:spTree>
    <p:extLst>
      <p:ext uri="{BB962C8B-B14F-4D97-AF65-F5344CB8AC3E}">
        <p14:creationId xmlns:p14="http://schemas.microsoft.com/office/powerpoint/2010/main" val="381395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90" r:id="rId17"/>
    <p:sldLayoutId id="2147483691" r:id="rId18"/>
    <p:sldLayoutId id="2147483693" r:id="rId19"/>
    <p:sldLayoutId id="2147483695" r:id="rId20"/>
    <p:sldLayoutId id="2147483696" r:id="rId21"/>
    <p:sldLayoutId id="2147483698" r:id="rId22"/>
    <p:sldLayoutId id="2147483699" r:id="rId23"/>
    <p:sldLayoutId id="214748370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3.png"/><Relationship Id="rId7" Type="http://schemas.openxmlformats.org/officeDocument/2006/relationships/diagramColors" Target="../diagrams/colors1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31" t="9938" r="135" b="3446"/>
          <a:stretch/>
        </p:blipFill>
        <p:spPr>
          <a:xfrm>
            <a:off x="0" y="700"/>
            <a:ext cx="12200775" cy="68573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5091" y="1574055"/>
            <a:ext cx="8458200" cy="3011424"/>
          </a:xfrm>
          <a:prstGeom prst="rect">
            <a:avLst/>
          </a:prstGeom>
        </p:spPr>
      </p:pic>
      <p:sp>
        <p:nvSpPr>
          <p:cNvPr id="2" name="TextBox 1"/>
          <p:cNvSpPr txBox="1"/>
          <p:nvPr/>
        </p:nvSpPr>
        <p:spPr>
          <a:xfrm>
            <a:off x="1246540" y="5902642"/>
            <a:ext cx="10019373" cy="646331"/>
          </a:xfrm>
          <a:prstGeom prst="rect">
            <a:avLst/>
          </a:prstGeom>
          <a:noFill/>
        </p:spPr>
        <p:txBody>
          <a:bodyPr wrap="square" rtlCol="0">
            <a:spAutoFit/>
          </a:bodyPr>
          <a:lstStyle/>
          <a:p>
            <a:pPr algn="ctr"/>
            <a:r>
              <a:rPr lang="en-US" dirty="0">
                <a:solidFill>
                  <a:schemeClr val="bg1"/>
                </a:solidFill>
              </a:rPr>
              <a:t>S</a:t>
            </a:r>
            <a:r>
              <a:rPr lang="en-US" dirty="0" smtClean="0">
                <a:solidFill>
                  <a:schemeClr val="bg1"/>
                </a:solidFill>
              </a:rPr>
              <a:t>tatements in this presentation marked by a * have not been evaluated by the Food and Drug Administration. Products presented are not intended to diagnose, treat, cure, or prevent any disease.</a:t>
            </a:r>
            <a:endParaRPr lang="en-US" dirty="0">
              <a:solidFill>
                <a:schemeClr val="bg1"/>
              </a:solidFill>
            </a:endParaRPr>
          </a:p>
        </p:txBody>
      </p:sp>
    </p:spTree>
    <p:extLst>
      <p:ext uri="{BB962C8B-B14F-4D97-AF65-F5344CB8AC3E}">
        <p14:creationId xmlns:p14="http://schemas.microsoft.com/office/powerpoint/2010/main" val="3773863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35"/>
            <a:ext cx="12192000" cy="1325563"/>
          </a:xfrm>
        </p:spPr>
        <p:txBody>
          <a:bodyPr>
            <a:noAutofit/>
          </a:bodyPr>
          <a:lstStyle/>
          <a:p>
            <a:pPr algn="ctr"/>
            <a:r>
              <a:rPr lang="en-US" sz="4800" dirty="0" smtClean="0">
                <a:latin typeface="+mn-lt"/>
              </a:rPr>
              <a:t>YOUR LIFE. YOUR HEALTH. BE EMPOWERED.</a:t>
            </a:r>
            <a:endParaRPr lang="en-US" sz="4800" dirty="0">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9550" y="1537598"/>
            <a:ext cx="5972899" cy="3981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62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1"/>
            <a:ext cx="12192000" cy="1660524"/>
          </a:xfrm>
        </p:spPr>
        <p:txBody>
          <a:bodyPr>
            <a:normAutofit fontScale="90000"/>
          </a:bodyPr>
          <a:lstStyle/>
          <a:p>
            <a:pPr algn="ctr"/>
            <a:r>
              <a:rPr lang="en-US" sz="7300" dirty="0" smtClean="0">
                <a:latin typeface="+mn-lt"/>
              </a:rPr>
              <a:t>YOUNG LIVING LIFESTYLE</a:t>
            </a:r>
            <a:r>
              <a:rPr lang="en-US" dirty="0" smtClean="0"/>
              <a:t/>
            </a:r>
            <a:br>
              <a:rPr lang="en-US" dirty="0" smtClean="0"/>
            </a:b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99"/>
          <a:stretch/>
        </p:blipFill>
        <p:spPr>
          <a:xfrm>
            <a:off x="583096" y="1286984"/>
            <a:ext cx="5473148" cy="37231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504" y="1286984"/>
            <a:ext cx="5463282" cy="3723166"/>
          </a:xfrm>
          <a:prstGeom prst="rect">
            <a:avLst/>
          </a:prstGeom>
        </p:spPr>
      </p:pic>
    </p:spTree>
    <p:extLst>
      <p:ext uri="{BB962C8B-B14F-4D97-AF65-F5344CB8AC3E}">
        <p14:creationId xmlns:p14="http://schemas.microsoft.com/office/powerpoint/2010/main" val="2514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37322" y="381001"/>
            <a:ext cx="11330608" cy="1325563"/>
          </a:xfrm>
        </p:spPr>
        <p:txBody>
          <a:bodyPr>
            <a:noAutofit/>
          </a:bodyPr>
          <a:lstStyle/>
          <a:p>
            <a:pPr algn="ctr"/>
            <a:r>
              <a:rPr lang="en-US" sz="6600" dirty="0">
                <a:latin typeface="+mn-lt"/>
              </a:rPr>
              <a:t>WHAT IS AN ESSENTIAL OIL?</a:t>
            </a:r>
          </a:p>
        </p:txBody>
      </p:sp>
      <p:sp>
        <p:nvSpPr>
          <p:cNvPr id="16386" name="Content Placeholder 2"/>
          <p:cNvSpPr>
            <a:spLocks noGrp="1"/>
          </p:cNvSpPr>
          <p:nvPr>
            <p:ph idx="1"/>
          </p:nvPr>
        </p:nvSpPr>
        <p:spPr>
          <a:xfrm>
            <a:off x="755376" y="2312200"/>
            <a:ext cx="5483960" cy="3170371"/>
          </a:xfrm>
        </p:spPr>
        <p:txBody>
          <a:bodyPr>
            <a:normAutofit/>
          </a:bodyPr>
          <a:lstStyle/>
          <a:p>
            <a:r>
              <a:rPr lang="en-US" dirty="0"/>
              <a:t>A volatile substance derived from </a:t>
            </a:r>
            <a:r>
              <a:rPr lang="en-US" dirty="0" smtClean="0"/>
              <a:t>plants, containing </a:t>
            </a:r>
            <a:r>
              <a:rPr lang="en-US" dirty="0"/>
              <a:t>the natural smell and characteristics of the </a:t>
            </a:r>
            <a:r>
              <a:rPr lang="en-US" dirty="0" smtClean="0"/>
              <a:t>plant</a:t>
            </a:r>
          </a:p>
          <a:p>
            <a:r>
              <a:rPr lang="en-US" dirty="0" smtClean="0"/>
              <a:t>Extracted primarily through steam distillation</a:t>
            </a:r>
          </a:p>
          <a:p>
            <a:r>
              <a:rPr lang="en-US" dirty="0" smtClean="0"/>
              <a:t>Potent, volatile, and versatile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464" y="2354368"/>
            <a:ext cx="1152275"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7867" y="2354368"/>
            <a:ext cx="1152275" cy="2743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70" y="2316719"/>
            <a:ext cx="1152275" cy="2743200"/>
          </a:xfrm>
          <a:prstGeom prst="rect">
            <a:avLst/>
          </a:prstGeom>
        </p:spPr>
      </p:pic>
    </p:spTree>
    <p:extLst>
      <p:ext uri="{BB962C8B-B14F-4D97-AF65-F5344CB8AC3E}">
        <p14:creationId xmlns:p14="http://schemas.microsoft.com/office/powerpoint/2010/main" val="1000708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070" y="441123"/>
            <a:ext cx="8229600" cy="1143000"/>
          </a:xfrm>
        </p:spPr>
        <p:txBody>
          <a:bodyPr>
            <a:noAutofit/>
          </a:bodyPr>
          <a:lstStyle/>
          <a:p>
            <a:pPr algn="ctr"/>
            <a:r>
              <a:rPr lang="en-US" sz="6600" dirty="0">
                <a:latin typeface="+mn-lt"/>
              </a:rPr>
              <a:t>HISTORY</a:t>
            </a:r>
          </a:p>
        </p:txBody>
      </p:sp>
      <p:pic>
        <p:nvPicPr>
          <p:cNvPr id="1040" name="Picture 16" descr="http://farm6.staticflickr.com/5448/9204355110_eec26d29f8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35" r="10797"/>
          <a:stretch/>
        </p:blipFill>
        <p:spPr bwMode="auto">
          <a:xfrm>
            <a:off x="28698" y="2184774"/>
            <a:ext cx="2681548" cy="2433038"/>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http://farm4.staticflickr.com/3689/9201576459_3b2d22821c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03" b="4135"/>
          <a:stretch/>
        </p:blipFill>
        <p:spPr bwMode="auto">
          <a:xfrm>
            <a:off x="5871356" y="2195542"/>
            <a:ext cx="2628576" cy="241810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utoShape 22" descr="https://outlook.office365.com/owa/service.svc/s/GetFileAttachment?id=AAMkADBhYWMxNzhlLTRjNjEtNDE5MS1hNGIzLTk0NDhiYThhOThjOQBGAAAAAAD2wiiaH%2BptT4kza4FavKlRBwCPKHoIEdlHR6LGdlGFqOdmAAAAAAENAACPKHoIEdlHR6LGdlGFqOdmAABiyMZjAAABEgAQAAFrZJxGP61JsZElclJIUlw%3D&amp;isImagePreview=True&amp;X-OWA-CANARY=pxkw5ypSFEim_j9O1I2iYZMFL7CMANEIa274EvY5MixhScs1bA0q7EkI-uPyARMwf33w4nL9Fs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24" descr="https://outlook.office365.com/owa/service.svc/s/GetFileAttachment?id=AAMkADBhYWMxNzhlLTRjNjEtNDE5MS1hNGIzLTk0NDhiYThhOThjOQBGAAAAAAD2wiiaH%2BptT4kza4FavKlRBwCPKHoIEdlHR6LGdlGFqOdmAAAAAAENAACPKHoIEdlHR6LGdlGFqOdmAABiyMZjAAABEgAQAAFrZJxGP61JsZElclJIUlw%3D&amp;isImagePreview=True&amp;X-OWA-CANARY=pxkw5ypSFEim_j9O1I2iYZMFL7CMANEIa274EvY5MixhScs1bA0q7EkI-uPyARMwf33w4nL9Fsk."/>
          <p:cNvSpPr>
            <a:spLocks noChangeAspect="1" noChangeArrowheads="1"/>
          </p:cNvSpPr>
          <p:nvPr/>
        </p:nvSpPr>
        <p:spPr bwMode="auto">
          <a:xfrm>
            <a:off x="1831975" y="7938"/>
            <a:ext cx="2543305" cy="254331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2" name="Picture 4" descr="Ancient R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027" y="2184774"/>
            <a:ext cx="28575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Pyramid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748" y="2210473"/>
            <a:ext cx="3534081" cy="2403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75107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33760" y="369515"/>
            <a:ext cx="6724163" cy="1107996"/>
          </a:xfrm>
          <a:prstGeom prst="rect">
            <a:avLst/>
          </a:prstGeom>
        </p:spPr>
        <p:txBody>
          <a:bodyPr wrap="square">
            <a:spAutoFit/>
          </a:bodyPr>
          <a:lstStyle/>
          <a:p>
            <a:pPr algn="ctr"/>
            <a:r>
              <a:rPr lang="en-US" sz="6600" dirty="0"/>
              <a:t>ESSENTIAL OILS</a:t>
            </a:r>
            <a:r>
              <a:rPr lang="en-US" sz="6600" dirty="0">
                <a:solidFill>
                  <a:prstClr val="black"/>
                </a:solidFill>
              </a:rPr>
              <a:t>?</a:t>
            </a:r>
            <a:endParaRPr lang="en-US" sz="6600" dirty="0"/>
          </a:p>
        </p:txBody>
      </p:sp>
      <p:sp>
        <p:nvSpPr>
          <p:cNvPr id="2" name="Title 1"/>
          <p:cNvSpPr>
            <a:spLocks noGrp="1"/>
          </p:cNvSpPr>
          <p:nvPr>
            <p:ph type="title"/>
          </p:nvPr>
        </p:nvSpPr>
        <p:spPr>
          <a:xfrm>
            <a:off x="1981042" y="95024"/>
            <a:ext cx="8229600" cy="1143000"/>
          </a:xfrm>
        </p:spPr>
        <p:txBody>
          <a:bodyPr>
            <a:normAutofit fontScale="90000"/>
          </a:bodyPr>
          <a:lstStyle/>
          <a:p>
            <a:pPr algn="ctr"/>
            <a:r>
              <a:rPr lang="en-US" sz="3100" i="1" dirty="0">
                <a:latin typeface="+mn-lt"/>
              </a:rPr>
              <a:t>How do you use </a:t>
            </a:r>
            <a:r>
              <a:rPr lang="en-US" b="1" dirty="0" smtClean="0">
                <a:effectLst>
                  <a:outerShdw blurRad="38100" dist="38100" dir="2700000" algn="tl">
                    <a:srgbClr val="000000">
                      <a:alpha val="43137"/>
                    </a:srgbClr>
                  </a:outerShdw>
                </a:effectLst>
                <a:latin typeface="MrsEavesSmartLig" panose="020B0500000000000000" pitchFamily="34" charset="0"/>
              </a:rPr>
              <a:t/>
            </a:r>
            <a:br>
              <a:rPr lang="en-US" b="1" dirty="0" smtClean="0">
                <a:effectLst>
                  <a:outerShdw blurRad="38100" dist="38100" dir="2700000" algn="tl">
                    <a:srgbClr val="000000">
                      <a:alpha val="43137"/>
                    </a:srgbClr>
                  </a:outerShdw>
                </a:effectLst>
                <a:latin typeface="MrsEavesSmartLig" panose="020B0500000000000000" pitchFamily="34" charset="0"/>
              </a:rPr>
            </a:br>
            <a:endParaRPr lang="en-US" sz="6000" b="1" dirty="0">
              <a:effectLst>
                <a:outerShdw blurRad="38100" dist="38100" dir="2700000" algn="tl">
                  <a:srgbClr val="000000">
                    <a:alpha val="43137"/>
                  </a:srgbClr>
                </a:outerShdw>
              </a:effectLst>
              <a:latin typeface="MrsEavesSmartLig" panose="020B0500000000000000" pitchFamily="34" charset="0"/>
            </a:endParaRPr>
          </a:p>
        </p:txBody>
      </p:sp>
      <p:sp>
        <p:nvSpPr>
          <p:cNvPr id="5" name="AutoShape 2" descr="https://outlook.office365.com/owa/service.svc/s/GetFileAttachment?id=AAMkADBhYWMxNzhlLTRjNjEtNDE5MS1hNGIzLTk0NDhiYThhOThjOQBGAAAAAAD2wiiaH%2BptT4kza4FavKlRBwCPKHoIEdlHR6LGdlGFqOdmAAAAAAENAACPKHoIEdlHR6LGdlGFqOdmAABiyMZjAAABEgAQALRlyMTQV0lClTnEZjx9ZOY%3D&amp;X-OWA-CANARY=53S4jWmIDUi3XoI-DiKgsTbaXq6MANEIEs48ElOedsyDnIdNFh6emacDJd9_dSrvP8bmRVIqB_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7296" t="2762" r="703" b="17577"/>
          <a:stretch/>
        </p:blipFill>
        <p:spPr>
          <a:xfrm>
            <a:off x="4674943" y="1477511"/>
            <a:ext cx="2841796" cy="4151086"/>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Lst>
          </a:blip>
          <a:srcRect l="6251" t="50" r="11822" b="227"/>
          <a:stretch/>
        </p:blipFill>
        <p:spPr>
          <a:xfrm>
            <a:off x="1648568" y="1465537"/>
            <a:ext cx="2908026" cy="416306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0652" b="16548"/>
          <a:stretch/>
        </p:blipFill>
        <p:spPr>
          <a:xfrm>
            <a:off x="7635088" y="1465537"/>
            <a:ext cx="2839898" cy="4151086"/>
          </a:xfrm>
          <a:prstGeom prst="rect">
            <a:avLst/>
          </a:prstGeom>
        </p:spPr>
      </p:pic>
    </p:spTree>
    <p:extLst>
      <p:ext uri="{BB962C8B-B14F-4D97-AF65-F5344CB8AC3E}">
        <p14:creationId xmlns:p14="http://schemas.microsoft.com/office/powerpoint/2010/main" val="1969830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8205"/>
          <a:stretch/>
        </p:blipFill>
        <p:spPr>
          <a:xfrm>
            <a:off x="1973428" y="1512176"/>
            <a:ext cx="5682630" cy="4129062"/>
          </a:xfrm>
          <a:prstGeom prst="rect">
            <a:avLst/>
          </a:prstGeom>
        </p:spPr>
      </p:pic>
      <p:pic>
        <p:nvPicPr>
          <p:cNvPr id="7172" name="Picture 4" descr="http://farm3.staticflickr.com/2094/3702084157_d03933c537_b.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1540" t="4871" b="18997"/>
          <a:stretch/>
        </p:blipFill>
        <p:spPr bwMode="auto">
          <a:xfrm>
            <a:off x="7749273" y="1512176"/>
            <a:ext cx="2469299" cy="41290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152650" y="186613"/>
            <a:ext cx="7886700" cy="1325563"/>
          </a:xfrm>
        </p:spPr>
        <p:txBody>
          <a:bodyPr>
            <a:noAutofit/>
          </a:bodyPr>
          <a:lstStyle/>
          <a:p>
            <a:pPr algn="ctr"/>
            <a:r>
              <a:rPr lang="en-US" sz="6600" dirty="0">
                <a:latin typeface="+mn-lt"/>
              </a:rPr>
              <a:t>AROMATICALLY</a:t>
            </a:r>
          </a:p>
        </p:txBody>
      </p:sp>
    </p:spTree>
    <p:extLst>
      <p:ext uri="{BB962C8B-B14F-4D97-AF65-F5344CB8AC3E}">
        <p14:creationId xmlns:p14="http://schemas.microsoft.com/office/powerpoint/2010/main" val="1047371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4754"/>
            <a:ext cx="7886700" cy="1325563"/>
          </a:xfrm>
        </p:spPr>
        <p:txBody>
          <a:bodyPr>
            <a:noAutofit/>
          </a:bodyPr>
          <a:lstStyle/>
          <a:p>
            <a:pPr algn="ctr"/>
            <a:r>
              <a:rPr lang="en-US" sz="6600" dirty="0">
                <a:latin typeface="+mn-lt"/>
              </a:rPr>
              <a:t>TOPICALLY</a:t>
            </a:r>
          </a:p>
        </p:txBody>
      </p:sp>
      <p:pic>
        <p:nvPicPr>
          <p:cNvPr id="2054" name="Picture 6" descr="http://farm4.staticflickr.com/3527/3702889664_c6dfa611d1_b.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28874" r="7258"/>
          <a:stretch/>
        </p:blipFill>
        <p:spPr bwMode="auto">
          <a:xfrm>
            <a:off x="1524000" y="1446298"/>
            <a:ext cx="3985518" cy="415002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Baby, Ten, Small, Newborn, Feet, Child"/>
          <p:cNvPicPr>
            <a:picLocks noChangeAspect="1" noChangeArrowheads="1"/>
          </p:cNvPicPr>
          <p:nvPr/>
        </p:nvPicPr>
        <p:blipFill rotWithShape="1">
          <a:blip r:embed="rId5">
            <a:extLst>
              <a:ext uri="{28A0092B-C50C-407E-A947-70E740481C1C}">
                <a14:useLocalDpi xmlns:a14="http://schemas.microsoft.com/office/drawing/2010/main" val="0"/>
              </a:ext>
            </a:extLst>
          </a:blip>
          <a:srcRect l="11916" r="8642"/>
          <a:stretch/>
        </p:blipFill>
        <p:spPr bwMode="auto">
          <a:xfrm>
            <a:off x="5715000" y="1446299"/>
            <a:ext cx="4953000" cy="41500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06104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5518"/>
            <a:ext cx="8229600" cy="1143000"/>
          </a:xfrm>
        </p:spPr>
        <p:txBody>
          <a:bodyPr>
            <a:noAutofit/>
          </a:bodyPr>
          <a:lstStyle/>
          <a:p>
            <a:pPr algn="ctr"/>
            <a:r>
              <a:rPr lang="en-US" sz="6600" dirty="0">
                <a:latin typeface="+mn-lt"/>
              </a:rPr>
              <a:t>INTERNALLY</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798" r="13684" b="22283"/>
          <a:stretch/>
        </p:blipFill>
        <p:spPr>
          <a:xfrm>
            <a:off x="1852246" y="1368518"/>
            <a:ext cx="8487508" cy="4254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7162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9424"/>
            <a:ext cx="12192000" cy="4498576"/>
          </a:xfrm>
          <a:prstGeom prst="rect">
            <a:avLst/>
          </a:prstGeom>
        </p:spPr>
      </p:pic>
      <p:sp>
        <p:nvSpPr>
          <p:cNvPr id="2" name="Title 1"/>
          <p:cNvSpPr>
            <a:spLocks noGrp="1"/>
          </p:cNvSpPr>
          <p:nvPr>
            <p:ph type="title"/>
          </p:nvPr>
        </p:nvSpPr>
        <p:spPr>
          <a:xfrm>
            <a:off x="838200" y="367698"/>
            <a:ext cx="10515600" cy="1325563"/>
          </a:xfrm>
        </p:spPr>
        <p:txBody>
          <a:bodyPr>
            <a:noAutofit/>
          </a:bodyPr>
          <a:lstStyle/>
          <a:p>
            <a:pPr algn="ctr"/>
            <a:r>
              <a:rPr lang="en-US" sz="6600" dirty="0" smtClean="0">
                <a:latin typeface="+mn-lt"/>
              </a:rPr>
              <a:t>WORLD LEADER</a:t>
            </a:r>
            <a:endParaRPr lang="en-US" sz="6600" dirty="0">
              <a:latin typeface="+mn-lt"/>
            </a:endParaRPr>
          </a:p>
        </p:txBody>
      </p:sp>
    </p:spTree>
    <p:extLst>
      <p:ext uri="{BB962C8B-B14F-4D97-AF65-F5344CB8AC3E}">
        <p14:creationId xmlns:p14="http://schemas.microsoft.com/office/powerpoint/2010/main" val="407282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2729" b="22241"/>
          <a:stretch/>
        </p:blipFill>
        <p:spPr>
          <a:xfrm>
            <a:off x="0" y="4175761"/>
            <a:ext cx="12192000" cy="2691570"/>
          </a:xfrm>
          <a:prstGeom prst="rect">
            <a:avLst/>
          </a:prstGeom>
        </p:spPr>
      </p:pic>
      <p:pic>
        <p:nvPicPr>
          <p:cNvPr id="5" name="Picture 4" descr="Core vigor_Vitality-05.jpg"/>
          <p:cNvPicPr>
            <a:picLocks noChangeAspect="1"/>
          </p:cNvPicPr>
          <p:nvPr/>
        </p:nvPicPr>
        <p:blipFill rotWithShape="1">
          <a:blip r:embed="rId4" cstate="print">
            <a:extLst>
              <a:ext uri="{28A0092B-C50C-407E-A947-70E740481C1C}">
                <a14:useLocalDpi xmlns:a14="http://schemas.microsoft.com/office/drawing/2010/main" val="0"/>
              </a:ext>
            </a:extLst>
          </a:blip>
          <a:srcRect t="39948" r="-120" b="36482"/>
          <a:stretch/>
        </p:blipFill>
        <p:spPr>
          <a:xfrm>
            <a:off x="21711" y="2032000"/>
            <a:ext cx="12141414" cy="2143760"/>
          </a:xfrm>
          <a:prstGeom prst="rect">
            <a:avLst/>
          </a:prstGeom>
        </p:spPr>
      </p:pic>
      <p:sp>
        <p:nvSpPr>
          <p:cNvPr id="6" name="Title 5"/>
          <p:cNvSpPr>
            <a:spLocks noGrp="1"/>
          </p:cNvSpPr>
          <p:nvPr>
            <p:ph type="title"/>
          </p:nvPr>
        </p:nvSpPr>
        <p:spPr/>
        <p:txBody>
          <a:bodyPr>
            <a:noAutofit/>
          </a:bodyPr>
          <a:lstStyle/>
          <a:p>
            <a:pPr algn="ctr"/>
            <a:r>
              <a:rPr lang="en-US" sz="6600" dirty="0" smtClean="0">
                <a:latin typeface="+mn-lt"/>
              </a:rPr>
              <a:t>QUALITY FROM SEED TO SEAL</a:t>
            </a:r>
            <a:endParaRPr lang="en-US" sz="6600" dirty="0">
              <a:latin typeface="+mn-lt"/>
            </a:endParaRPr>
          </a:p>
        </p:txBody>
      </p:sp>
    </p:spTree>
    <p:extLst>
      <p:ext uri="{BB962C8B-B14F-4D97-AF65-F5344CB8AC3E}">
        <p14:creationId xmlns:p14="http://schemas.microsoft.com/office/powerpoint/2010/main" val="3395040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sz="7300" dirty="0" smtClean="0">
                <a:latin typeface="+mn-lt"/>
              </a:rPr>
              <a:t>MY YOUNG LIVING STORY</a:t>
            </a:r>
            <a:endParaRPr lang="en-US" sz="7300" dirty="0">
              <a:latin typeface="+mn-lt"/>
            </a:endParaRPr>
          </a:p>
        </p:txBody>
      </p:sp>
      <p:sp>
        <p:nvSpPr>
          <p:cNvPr id="3" name="Content Placeholder 2"/>
          <p:cNvSpPr>
            <a:spLocks noGrp="1"/>
          </p:cNvSpPr>
          <p:nvPr>
            <p:ph idx="1"/>
          </p:nvPr>
        </p:nvSpPr>
        <p:spPr/>
        <p:txBody>
          <a:bodyPr/>
          <a:lstStyle/>
          <a:p>
            <a:r>
              <a:rPr lang="en-US" dirty="0" smtClean="0"/>
              <a:t>Insert your picture here. </a:t>
            </a:r>
            <a:endParaRPr lang="en-US" dirty="0"/>
          </a:p>
        </p:txBody>
      </p:sp>
    </p:spTree>
    <p:extLst>
      <p:ext uri="{BB962C8B-B14F-4D97-AF65-F5344CB8AC3E}">
        <p14:creationId xmlns:p14="http://schemas.microsoft.com/office/powerpoint/2010/main" val="306657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55" y="579716"/>
            <a:ext cx="10515600" cy="1325563"/>
          </a:xfrm>
        </p:spPr>
        <p:txBody>
          <a:bodyPr>
            <a:noAutofit/>
          </a:bodyPr>
          <a:lstStyle/>
          <a:p>
            <a:pPr algn="ctr"/>
            <a:r>
              <a:rPr lang="en-US" sz="6600" dirty="0" smtClean="0">
                <a:latin typeface="+mn-lt"/>
              </a:rPr>
              <a:t>AROUND THE GLOBE</a:t>
            </a:r>
            <a:endParaRPr lang="en-US" sz="6600" dirty="0">
              <a:latin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125" y="2370920"/>
            <a:ext cx="2573141" cy="171542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108450" y="279400"/>
            <a:ext cx="3975100" cy="646331"/>
          </a:xfrm>
          <a:prstGeom prst="rect">
            <a:avLst/>
          </a:prstGeom>
          <a:noFill/>
        </p:spPr>
        <p:txBody>
          <a:bodyPr wrap="square" rtlCol="0">
            <a:spAutoFit/>
          </a:bodyPr>
          <a:lstStyle/>
          <a:p>
            <a:pPr algn="ctr"/>
            <a:r>
              <a:rPr lang="en-US" sz="3600" i="1" dirty="0" smtClean="0"/>
              <a:t>A look at our farms</a:t>
            </a:r>
            <a:endParaRPr lang="en-US" sz="3600" i="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4703" y="2370919"/>
            <a:ext cx="2573140" cy="171542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3917" y="2370920"/>
            <a:ext cx="2614442" cy="174102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5796" y="2370919"/>
            <a:ext cx="2732136" cy="1741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619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smtClean="0">
                <a:latin typeface="+mn-lt"/>
              </a:rPr>
              <a:t>PROMISE TO FAMILIES</a:t>
            </a:r>
            <a:endParaRPr lang="en-US" sz="6600" dirty="0">
              <a:latin typeface="+mn-lt"/>
            </a:endParaRPr>
          </a:p>
        </p:txBody>
      </p:sp>
      <p:sp>
        <p:nvSpPr>
          <p:cNvPr id="3" name="Content Placeholder 2"/>
          <p:cNvSpPr>
            <a:spLocks noGrp="1"/>
          </p:cNvSpPr>
          <p:nvPr>
            <p:ph idx="1"/>
          </p:nvPr>
        </p:nvSpPr>
        <p:spPr>
          <a:xfrm>
            <a:off x="513654" y="1913940"/>
            <a:ext cx="6059424" cy="2770035"/>
          </a:xfrm>
        </p:spPr>
        <p:txBody>
          <a:bodyPr/>
          <a:lstStyle/>
          <a:p>
            <a:pPr marL="0" indent="0" algn="ctr">
              <a:buNone/>
            </a:pPr>
            <a:r>
              <a:rPr lang="en-US" dirty="0" smtClean="0"/>
              <a:t>We </a:t>
            </a:r>
            <a:r>
              <a:rPr lang="en-US" dirty="0"/>
              <a:t>believe that you and your family deserve products that are genuine, free of synthetic chemicals, and of unmatched purity. Seed to Seal® is both a promise to you and a reflection of our sense of global stewardship</a:t>
            </a:r>
            <a:r>
              <a:rPr lang="en-US" dirty="0" smtClean="0"/>
              <a:t>.</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114" t="12417" r="8871" b="10780"/>
          <a:stretch/>
        </p:blipFill>
        <p:spPr>
          <a:xfrm>
            <a:off x="7196791" y="1913940"/>
            <a:ext cx="4632146" cy="3161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429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smtClean="0">
                <a:latin typeface="Calibri"/>
                <a:cs typeface="Calibri"/>
              </a:rPr>
              <a:t>PREMIUM </a:t>
            </a:r>
            <a:r>
              <a:rPr lang="en-US" sz="6600" dirty="0" smtClean="0">
                <a:latin typeface="+mn-lt"/>
                <a:cs typeface="Calibri"/>
              </a:rPr>
              <a:t>STARTER KI</a:t>
            </a:r>
            <a:r>
              <a:rPr lang="en-US" sz="6600" dirty="0" smtClean="0">
                <a:latin typeface="+mn-lt"/>
              </a:rPr>
              <a:t>T</a:t>
            </a:r>
            <a:endParaRPr lang="en-US" sz="66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162" y="1353890"/>
            <a:ext cx="7313676" cy="4595806"/>
          </a:xfrm>
          <a:prstGeom prst="rect">
            <a:avLst/>
          </a:prstGeom>
        </p:spPr>
      </p:pic>
    </p:spTree>
    <p:extLst>
      <p:ext uri="{BB962C8B-B14F-4D97-AF65-F5344CB8AC3E}">
        <p14:creationId xmlns:p14="http://schemas.microsoft.com/office/powerpoint/2010/main" val="313110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285461" y="278296"/>
            <a:ext cx="9475304" cy="174626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chemeClr val="accent4"/>
                </a:solidFill>
                <a:latin typeface="+mn-lt"/>
                <a:cs typeface="Arial" panose="020B0604020202020204" pitchFamily="34" charset="0"/>
              </a:rPr>
              <a:t>LAVENDER</a:t>
            </a:r>
            <a:r>
              <a:rPr lang="en-US" sz="6600" dirty="0">
                <a:solidFill>
                  <a:schemeClr val="accent4"/>
                </a:solidFill>
                <a:latin typeface="Arial Narrow" panose="020B0606020202030204" pitchFamily="34" charset="0"/>
              </a:rPr>
              <a:t/>
            </a:r>
            <a:br>
              <a:rPr lang="en-US" sz="6600" dirty="0">
                <a:solidFill>
                  <a:schemeClr val="accent4"/>
                </a:solidFill>
                <a:latin typeface="Arial Narrow" panose="020B0606020202030204" pitchFamily="34" charset="0"/>
              </a:rPr>
            </a:br>
            <a:endParaRPr lang="en-US" sz="6600" dirty="0">
              <a:latin typeface="Arial Narrow" panose="020B0606020202030204" pitchFamily="34" charset="0"/>
              <a:cs typeface="Arial" panose="020B0604020202020204" pitchFamily="34" charset="0"/>
            </a:endParaRPr>
          </a:p>
        </p:txBody>
      </p:sp>
      <p:graphicFrame>
        <p:nvGraphicFramePr>
          <p:cNvPr id="5" name="Content Placeholder 10"/>
          <p:cNvGraphicFramePr>
            <a:graphicFrameLocks/>
          </p:cNvGraphicFramePr>
          <p:nvPr>
            <p:extLst>
              <p:ext uri="{D42A27DB-BD31-4B8C-83A1-F6EECF244321}">
                <p14:modId xmlns:p14="http://schemas.microsoft.com/office/powerpoint/2010/main" val="3361391349"/>
              </p:ext>
            </p:extLst>
          </p:nvPr>
        </p:nvGraphicFramePr>
        <p:xfrm>
          <a:off x="1285461" y="1600487"/>
          <a:ext cx="4532244"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4351" y="1693252"/>
            <a:ext cx="1613184" cy="3840480"/>
          </a:xfrm>
          <a:prstGeom prst="rect">
            <a:avLst/>
          </a:prstGeom>
        </p:spPr>
      </p:pic>
    </p:spTree>
    <p:extLst>
      <p:ext uri="{BB962C8B-B14F-4D97-AF65-F5344CB8AC3E}">
        <p14:creationId xmlns:p14="http://schemas.microsoft.com/office/powerpoint/2010/main" val="65717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2034208" y="55812"/>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chemeClr val="accent3">
                    <a:lumMod val="50000"/>
                  </a:schemeClr>
                </a:solidFill>
                <a:latin typeface="+mn-lt"/>
              </a:rPr>
              <a:t>PEPPERMINT VITALITY</a:t>
            </a:r>
            <a:r>
              <a:rPr lang="en-US" sz="12400" b="1" dirty="0">
                <a:solidFill>
                  <a:srgbClr val="A8EEBE"/>
                </a:solidFill>
                <a:effectLst>
                  <a:outerShdw blurRad="38100" dist="38100" dir="2700000" algn="tl">
                    <a:srgbClr val="000000">
                      <a:alpha val="86000"/>
                    </a:srgbClr>
                  </a:outerShdw>
                </a:effectLst>
                <a:latin typeface="+mn-lt"/>
              </a:rPr>
              <a:t/>
            </a:r>
            <a:br>
              <a:rPr lang="en-US" sz="12400" b="1" dirty="0">
                <a:solidFill>
                  <a:srgbClr val="A8EEBE"/>
                </a:solidFill>
                <a:effectLst>
                  <a:outerShdw blurRad="38100" dist="38100" dir="2700000" algn="tl">
                    <a:srgbClr val="000000">
                      <a:alpha val="86000"/>
                    </a:srgbClr>
                  </a:outerShdw>
                </a:effectLst>
                <a:latin typeface="+mn-lt"/>
              </a:rPr>
            </a:br>
            <a:endParaRPr lang="en-US" sz="12400" dirty="0">
              <a:latin typeface="+mn-lt"/>
            </a:endParaRPr>
          </a:p>
        </p:txBody>
      </p:sp>
      <p:graphicFrame>
        <p:nvGraphicFramePr>
          <p:cNvPr id="3" name="Content Placeholder 10"/>
          <p:cNvGraphicFramePr>
            <a:graphicFrameLocks/>
          </p:cNvGraphicFramePr>
          <p:nvPr>
            <p:extLst>
              <p:ext uri="{D42A27DB-BD31-4B8C-83A1-F6EECF244321}">
                <p14:modId xmlns:p14="http://schemas.microsoft.com/office/powerpoint/2010/main" val="682368367"/>
              </p:ext>
            </p:extLst>
          </p:nvPr>
        </p:nvGraphicFramePr>
        <p:xfrm>
          <a:off x="982318" y="1616767"/>
          <a:ext cx="4490830" cy="4092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0292" y="1539766"/>
            <a:ext cx="1645227" cy="3994482"/>
          </a:xfrm>
          <a:prstGeom prst="rect">
            <a:avLst/>
          </a:prstGeom>
        </p:spPr>
      </p:pic>
    </p:spTree>
    <p:extLst>
      <p:ext uri="{BB962C8B-B14F-4D97-AF65-F5344CB8AC3E}">
        <p14:creationId xmlns:p14="http://schemas.microsoft.com/office/powerpoint/2010/main" val="1107503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3"/>
          <p:cNvSpPr txBox="1">
            <a:spLocks/>
          </p:cNvSpPr>
          <p:nvPr/>
        </p:nvSpPr>
        <p:spPr>
          <a:xfrm>
            <a:off x="1981198" y="7043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defRPr/>
            </a:pPr>
            <a:r>
              <a:rPr lang="en-US" sz="6600" dirty="0" smtClean="0">
                <a:solidFill>
                  <a:srgbClr val="FFC000"/>
                </a:solidFill>
                <a:latin typeface="+mn-lt"/>
              </a:rPr>
              <a:t>LEMON VITALITY</a:t>
            </a:r>
            <a:r>
              <a:rPr lang="en-US" sz="8000" b="1" dirty="0">
                <a:solidFill>
                  <a:srgbClr val="FFFF00"/>
                </a:solidFill>
                <a:effectLst>
                  <a:outerShdw blurRad="38100" dist="38100" dir="2700000" algn="tl">
                    <a:srgbClr val="000000">
                      <a:alpha val="86000"/>
                    </a:srgbClr>
                  </a:outerShdw>
                </a:effectLst>
                <a:latin typeface="+mn-lt"/>
              </a:rPr>
              <a:t/>
            </a:r>
            <a:br>
              <a:rPr lang="en-US" sz="8000" b="1" dirty="0">
                <a:solidFill>
                  <a:srgbClr val="FFFF00"/>
                </a:solidFill>
                <a:effectLst>
                  <a:outerShdw blurRad="38100" dist="38100" dir="2700000" algn="tl">
                    <a:srgbClr val="000000">
                      <a:alpha val="86000"/>
                    </a:srgbClr>
                  </a:outerShdw>
                </a:effectLst>
                <a:latin typeface="+mn-lt"/>
              </a:rPr>
            </a:br>
            <a:endParaRPr lang="en-US" sz="8000" i="1" dirty="0">
              <a:solidFill>
                <a:srgbClr val="000000"/>
              </a:solidFill>
              <a:latin typeface="+mn-lt"/>
            </a:endParaRPr>
          </a:p>
        </p:txBody>
      </p:sp>
      <p:graphicFrame>
        <p:nvGraphicFramePr>
          <p:cNvPr id="4" name="Content Placeholder 11"/>
          <p:cNvGraphicFramePr>
            <a:graphicFrameLocks/>
          </p:cNvGraphicFramePr>
          <p:nvPr>
            <p:extLst>
              <p:ext uri="{D42A27DB-BD31-4B8C-83A1-F6EECF244321}">
                <p14:modId xmlns:p14="http://schemas.microsoft.com/office/powerpoint/2010/main" val="2520379503"/>
              </p:ext>
            </p:extLst>
          </p:nvPr>
        </p:nvGraphicFramePr>
        <p:xfrm>
          <a:off x="1103243" y="1703763"/>
          <a:ext cx="4572000"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4446" y="1435539"/>
            <a:ext cx="1692273" cy="4108704"/>
          </a:xfrm>
          <a:prstGeom prst="rect">
            <a:avLst/>
          </a:prstGeom>
        </p:spPr>
      </p:pic>
    </p:spTree>
    <p:extLst>
      <p:ext uri="{BB962C8B-B14F-4D97-AF65-F5344CB8AC3E}">
        <p14:creationId xmlns:p14="http://schemas.microsoft.com/office/powerpoint/2010/main" val="3959013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089485" y="0"/>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FF0000"/>
                </a:solidFill>
                <a:latin typeface="+mn-lt"/>
              </a:rPr>
              <a:t>FRANKINCENSE</a:t>
            </a:r>
            <a:r>
              <a:rPr lang="en-US" sz="6600" dirty="0">
                <a:solidFill>
                  <a:srgbClr val="FF0000"/>
                </a:solidFill>
                <a:latin typeface="Arial Narrow" panose="020B0606020202030204" pitchFamily="34" charset="0"/>
              </a:rPr>
              <a:t/>
            </a:r>
            <a:br>
              <a:rPr lang="en-US" sz="6600" dirty="0">
                <a:solidFill>
                  <a:srgbClr val="FF0000"/>
                </a:solidFill>
                <a:latin typeface="Arial Narrow" panose="020B0606020202030204" pitchFamily="34" charset="0"/>
              </a:rPr>
            </a:br>
            <a:endParaRPr lang="en-US" sz="6600" i="1" dirty="0">
              <a:ln w="12700">
                <a:solidFill>
                  <a:schemeClr val="tx2">
                    <a:satMod val="155000"/>
                  </a:schemeClr>
                </a:solidFill>
                <a:prstDash val="solid"/>
              </a:ln>
              <a:solidFill>
                <a:srgbClr val="FF0000"/>
              </a:solidFill>
              <a:latin typeface="Arial Narrow" panose="020B0606020202030204" pitchFamily="34" charset="0"/>
            </a:endParaRPr>
          </a:p>
        </p:txBody>
      </p:sp>
      <p:graphicFrame>
        <p:nvGraphicFramePr>
          <p:cNvPr id="3" name="Content Placeholder 4"/>
          <p:cNvGraphicFramePr>
            <a:graphicFrameLocks/>
          </p:cNvGraphicFramePr>
          <p:nvPr>
            <p:extLst>
              <p:ext uri="{D42A27DB-BD31-4B8C-83A1-F6EECF244321}">
                <p14:modId xmlns:p14="http://schemas.microsoft.com/office/powerpoint/2010/main" val="2611672300"/>
              </p:ext>
            </p:extLst>
          </p:nvPr>
        </p:nvGraphicFramePr>
        <p:xfrm>
          <a:off x="1161833" y="1624149"/>
          <a:ext cx="4297680"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8510" y="1686572"/>
            <a:ext cx="1613185" cy="3840480"/>
          </a:xfrm>
          <a:prstGeom prst="rect">
            <a:avLst/>
          </a:prstGeom>
        </p:spPr>
      </p:pic>
    </p:spTree>
    <p:extLst>
      <p:ext uri="{BB962C8B-B14F-4D97-AF65-F5344CB8AC3E}">
        <p14:creationId xmlns:p14="http://schemas.microsoft.com/office/powerpoint/2010/main" val="2148450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44878" y="132521"/>
            <a:ext cx="8070182" cy="11661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C00000"/>
                </a:solidFill>
                <a:latin typeface="+mn-lt"/>
              </a:rPr>
              <a:t>THIEVES</a:t>
            </a:r>
            <a:r>
              <a:rPr lang="en-US" sz="6600" baseline="30000" dirty="0" smtClean="0">
                <a:solidFill>
                  <a:srgbClr val="C00000"/>
                </a:solidFill>
                <a:latin typeface="+mn-lt"/>
              </a:rPr>
              <a:t>®</a:t>
            </a:r>
            <a:r>
              <a:rPr lang="en-US" sz="6600" dirty="0" smtClean="0">
                <a:solidFill>
                  <a:srgbClr val="C00000"/>
                </a:solidFill>
                <a:latin typeface="+mn-lt"/>
              </a:rPr>
              <a:t> VITALITY</a:t>
            </a:r>
            <a:r>
              <a:rPr lang="en-US" sz="6600" dirty="0">
                <a:solidFill>
                  <a:srgbClr val="C00000"/>
                </a:solidFill>
                <a:latin typeface="+mn-lt"/>
              </a:rPr>
              <a:t/>
            </a:r>
            <a:br>
              <a:rPr lang="en-US" sz="6600" dirty="0">
                <a:solidFill>
                  <a:srgbClr val="C00000"/>
                </a:solidFill>
                <a:latin typeface="+mn-lt"/>
              </a:rPr>
            </a:br>
            <a:endParaRPr lang="en-US" sz="6600" dirty="0">
              <a:latin typeface="+mn-lt"/>
            </a:endParaRPr>
          </a:p>
        </p:txBody>
      </p:sp>
      <p:graphicFrame>
        <p:nvGraphicFramePr>
          <p:cNvPr id="5" name="Diagram 4"/>
          <p:cNvGraphicFramePr/>
          <p:nvPr>
            <p:extLst>
              <p:ext uri="{D42A27DB-BD31-4B8C-83A1-F6EECF244321}">
                <p14:modId xmlns:p14="http://schemas.microsoft.com/office/powerpoint/2010/main" val="332122600"/>
              </p:ext>
            </p:extLst>
          </p:nvPr>
        </p:nvGraphicFramePr>
        <p:xfrm>
          <a:off x="1126872" y="1727523"/>
          <a:ext cx="4572000"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8235" y="1652863"/>
            <a:ext cx="1649481" cy="4004808"/>
          </a:xfrm>
          <a:prstGeom prst="rect">
            <a:avLst/>
          </a:prstGeom>
        </p:spPr>
      </p:pic>
    </p:spTree>
    <p:extLst>
      <p:ext uri="{BB962C8B-B14F-4D97-AF65-F5344CB8AC3E}">
        <p14:creationId xmlns:p14="http://schemas.microsoft.com/office/powerpoint/2010/main" val="1649574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034208" y="304800"/>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C00000"/>
                </a:solidFill>
                <a:latin typeface="+mn-lt"/>
                <a:ea typeface="DotumChe" pitchFamily="49" charset="-127"/>
                <a:cs typeface="Consolas" pitchFamily="49" charset="0"/>
              </a:rPr>
              <a:t>PURIFICATION</a:t>
            </a:r>
            <a:r>
              <a:rPr lang="en-US" sz="6600" baseline="30000" dirty="0" smtClean="0">
                <a:solidFill>
                  <a:srgbClr val="C00000"/>
                </a:solidFill>
                <a:latin typeface="+mn-lt"/>
                <a:ea typeface="DotumChe" pitchFamily="49" charset="-127"/>
                <a:cs typeface="Consolas" pitchFamily="49" charset="0"/>
              </a:rPr>
              <a:t>®</a:t>
            </a:r>
            <a:r>
              <a:rPr lang="en-US" sz="8000" dirty="0">
                <a:solidFill>
                  <a:srgbClr val="C00000"/>
                </a:solidFill>
                <a:latin typeface="+mn-lt"/>
                <a:ea typeface="DotumChe" pitchFamily="49" charset="-127"/>
                <a:cs typeface="Consolas" pitchFamily="49" charset="0"/>
              </a:rPr>
              <a:t/>
            </a:r>
            <a:br>
              <a:rPr lang="en-US" sz="8000" dirty="0">
                <a:solidFill>
                  <a:srgbClr val="C00000"/>
                </a:solidFill>
                <a:latin typeface="+mn-lt"/>
                <a:ea typeface="DotumChe" pitchFamily="49" charset="-127"/>
                <a:cs typeface="Consolas" pitchFamily="49" charset="0"/>
              </a:rPr>
            </a:br>
            <a:endParaRPr lang="en-US" sz="8000" i="1" dirty="0">
              <a:solidFill>
                <a:srgbClr val="C00000"/>
              </a:solidFill>
              <a:latin typeface="+mn-lt"/>
            </a:endParaRPr>
          </a:p>
        </p:txBody>
      </p:sp>
      <p:graphicFrame>
        <p:nvGraphicFramePr>
          <p:cNvPr id="3" name="Content Placeholder 10"/>
          <p:cNvGraphicFramePr>
            <a:graphicFrameLocks/>
          </p:cNvGraphicFramePr>
          <p:nvPr>
            <p:extLst>
              <p:ext uri="{D42A27DB-BD31-4B8C-83A1-F6EECF244321}">
                <p14:modId xmlns:p14="http://schemas.microsoft.com/office/powerpoint/2010/main" val="873581691"/>
              </p:ext>
            </p:extLst>
          </p:nvPr>
        </p:nvGraphicFramePr>
        <p:xfrm>
          <a:off x="1124852" y="1652362"/>
          <a:ext cx="4480560"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4558" y="1699589"/>
            <a:ext cx="1613185" cy="3840480"/>
          </a:xfrm>
          <a:prstGeom prst="rect">
            <a:avLst/>
          </a:prstGeom>
        </p:spPr>
      </p:pic>
    </p:spTree>
    <p:extLst>
      <p:ext uri="{BB962C8B-B14F-4D97-AF65-F5344CB8AC3E}">
        <p14:creationId xmlns:p14="http://schemas.microsoft.com/office/powerpoint/2010/main" val="3345655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106016"/>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latin typeface="+mn-lt"/>
              </a:rPr>
              <a:t>PANAWAY</a:t>
            </a:r>
            <a:r>
              <a:rPr lang="en-US" sz="6600" baseline="30000" dirty="0" smtClean="0">
                <a:solidFill>
                  <a:srgbClr val="00B0F0"/>
                </a:solidFill>
                <a:latin typeface="+mn-lt"/>
              </a:rPr>
              <a:t>®</a:t>
            </a:r>
            <a:r>
              <a:rPr lang="en-US" sz="6600" dirty="0">
                <a:solidFill>
                  <a:srgbClr val="00B0F0"/>
                </a:solidFill>
                <a:latin typeface="+mn-lt"/>
              </a:rPr>
              <a:t/>
            </a:r>
            <a:br>
              <a:rPr lang="en-US" sz="6600" dirty="0">
                <a:solidFill>
                  <a:srgbClr val="00B0F0"/>
                </a:solidFill>
                <a:latin typeface="+mn-lt"/>
              </a:rPr>
            </a:br>
            <a:endParaRPr lang="en-US" sz="6600" dirty="0">
              <a:latin typeface="+mn-lt"/>
            </a:endParaRPr>
          </a:p>
        </p:txBody>
      </p:sp>
      <p:graphicFrame>
        <p:nvGraphicFramePr>
          <p:cNvPr id="4" name="Content Placeholder 11"/>
          <p:cNvGraphicFramePr>
            <a:graphicFrameLocks/>
          </p:cNvGraphicFramePr>
          <p:nvPr>
            <p:extLst>
              <p:ext uri="{D42A27DB-BD31-4B8C-83A1-F6EECF244321}">
                <p14:modId xmlns:p14="http://schemas.microsoft.com/office/powerpoint/2010/main" val="886950090"/>
              </p:ext>
            </p:extLst>
          </p:nvPr>
        </p:nvGraphicFramePr>
        <p:xfrm>
          <a:off x="909598" y="1736035"/>
          <a:ext cx="4572000"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0339" y="1696278"/>
            <a:ext cx="1614894" cy="3931920"/>
          </a:xfrm>
          <a:prstGeom prst="rect">
            <a:avLst/>
          </a:prstGeom>
        </p:spPr>
      </p:pic>
    </p:spTree>
    <p:extLst>
      <p:ext uri="{BB962C8B-B14F-4D97-AF65-F5344CB8AC3E}">
        <p14:creationId xmlns:p14="http://schemas.microsoft.com/office/powerpoint/2010/main" val="2118159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lum bright="4000"/>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tretch>
            <a:fillRect/>
          </a:stretch>
        </p:blipFill>
        <p:spPr>
          <a:xfrm>
            <a:off x="0" y="34192"/>
            <a:ext cx="12192000" cy="6823808"/>
          </a:xfrm>
          <a:prstGeom prst="rect">
            <a:avLst/>
          </a:prstGeom>
          <a:solidFill>
            <a:schemeClr val="bg1"/>
          </a:solidFill>
        </p:spPr>
      </p:pic>
      <p:sp>
        <p:nvSpPr>
          <p:cNvPr id="3" name="Rectangle 7"/>
          <p:cNvSpPr>
            <a:spLocks noChangeArrowheads="1"/>
          </p:cNvSpPr>
          <p:nvPr/>
        </p:nvSpPr>
        <p:spPr bwMode="auto">
          <a:xfrm>
            <a:off x="1475233" y="1831269"/>
            <a:ext cx="9253728" cy="3894682"/>
          </a:xfrm>
          <a:prstGeom prst="rect">
            <a:avLst/>
          </a:prstGeom>
          <a:solidFill>
            <a:schemeClr val="bg1">
              <a:alpha val="58000"/>
            </a:schemeClr>
          </a:solidFill>
          <a:ln>
            <a:noFill/>
          </a:ln>
          <a:extLst/>
        </p:spPr>
        <p:txBody>
          <a:bodyPr/>
          <a:lstStyle/>
          <a:p>
            <a:pPr marL="342900" indent="-342900" algn="ctr" eaLnBrk="0" hangingPunct="0">
              <a:lnSpc>
                <a:spcPct val="90000"/>
              </a:lnSpc>
              <a:buClr>
                <a:srgbClr val="660066"/>
              </a:buClr>
              <a:buSzPct val="55000"/>
            </a:pPr>
            <a:r>
              <a:rPr lang="en-US" sz="4400" dirty="0">
                <a:cs typeface="Baskerville Old Face"/>
              </a:rPr>
              <a:t>We honor our stewardship to champion nature’s living energy, essential oils, by fostering a community of healing and discovery while inspiring individuals to </a:t>
            </a:r>
          </a:p>
          <a:p>
            <a:pPr marL="342900" indent="-342900" algn="ctr" eaLnBrk="0" hangingPunct="0">
              <a:lnSpc>
                <a:spcPct val="90000"/>
              </a:lnSpc>
              <a:buClr>
                <a:srgbClr val="660066"/>
              </a:buClr>
              <a:buSzPct val="55000"/>
            </a:pPr>
            <a:r>
              <a:rPr lang="en-US" sz="4400" spc="-300" dirty="0">
                <a:cs typeface="Baskerville Old Face"/>
              </a:rPr>
              <a:t>wellness</a:t>
            </a:r>
            <a:r>
              <a:rPr lang="en-US" sz="4400" dirty="0">
                <a:cs typeface="Baskerville Old Face"/>
              </a:rPr>
              <a:t>, purpose, and </a:t>
            </a:r>
            <a:r>
              <a:rPr lang="en-US" sz="4400" dirty="0" smtClean="0">
                <a:cs typeface="Baskerville Old Face"/>
              </a:rPr>
              <a:t>abundance.</a:t>
            </a:r>
            <a:endParaRPr lang="en-US" sz="4400" dirty="0">
              <a:cs typeface="Baskerville Old Face"/>
            </a:endParaRPr>
          </a:p>
        </p:txBody>
      </p:sp>
      <p:sp>
        <p:nvSpPr>
          <p:cNvPr id="4" name="Rectangle 4"/>
          <p:cNvSpPr txBox="1">
            <a:spLocks noChangeArrowheads="1"/>
          </p:cNvSpPr>
          <p:nvPr/>
        </p:nvSpPr>
        <p:spPr>
          <a:xfrm>
            <a:off x="1516526" y="148485"/>
            <a:ext cx="9151475" cy="163401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latin typeface="+mn-lt"/>
                <a:cs typeface="Baskerville Old Face"/>
              </a:rPr>
              <a:t>MISSION STATEMENT</a:t>
            </a:r>
          </a:p>
        </p:txBody>
      </p:sp>
    </p:spTree>
    <p:extLst>
      <p:ext uri="{BB962C8B-B14F-4D97-AF65-F5344CB8AC3E}">
        <p14:creationId xmlns:p14="http://schemas.microsoft.com/office/powerpoint/2010/main" val="35907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981199" y="280036"/>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92D050"/>
                </a:solidFill>
                <a:latin typeface="+mn-lt"/>
              </a:rPr>
              <a:t>STRESS </a:t>
            </a:r>
            <a:r>
              <a:rPr lang="en-US" sz="6600" dirty="0" smtClean="0">
                <a:solidFill>
                  <a:srgbClr val="92D050"/>
                </a:solidFill>
                <a:latin typeface="+mn-lt"/>
              </a:rPr>
              <a:t>AWAY</a:t>
            </a:r>
            <a:r>
              <a:rPr lang="en-US" sz="6600" baseline="30000" dirty="0" smtClean="0">
                <a:solidFill>
                  <a:srgbClr val="92D050"/>
                </a:solidFill>
                <a:latin typeface="+mn-lt"/>
              </a:rPr>
              <a:t>™</a:t>
            </a:r>
            <a:r>
              <a:rPr lang="en-US" sz="12400" dirty="0">
                <a:solidFill>
                  <a:schemeClr val="accent3"/>
                </a:solidFill>
                <a:latin typeface="+mn-lt"/>
              </a:rPr>
              <a:t/>
            </a:r>
            <a:br>
              <a:rPr lang="en-US" sz="12400" dirty="0">
                <a:solidFill>
                  <a:schemeClr val="accent3"/>
                </a:solidFill>
                <a:latin typeface="+mn-lt"/>
              </a:rPr>
            </a:br>
            <a:endParaRPr lang="en-US" sz="12400" i="1" dirty="0">
              <a:solidFill>
                <a:srgbClr val="000000"/>
              </a:solidFill>
              <a:latin typeface="+mn-lt"/>
            </a:endParaRPr>
          </a:p>
        </p:txBody>
      </p:sp>
      <p:graphicFrame>
        <p:nvGraphicFramePr>
          <p:cNvPr id="3" name="Content Placeholder 6"/>
          <p:cNvGraphicFramePr>
            <a:graphicFrameLocks/>
          </p:cNvGraphicFramePr>
          <p:nvPr>
            <p:extLst>
              <p:ext uri="{D42A27DB-BD31-4B8C-83A1-F6EECF244321}">
                <p14:modId xmlns:p14="http://schemas.microsoft.com/office/powerpoint/2010/main" val="475873330"/>
              </p:ext>
            </p:extLst>
          </p:nvPr>
        </p:nvGraphicFramePr>
        <p:xfrm>
          <a:off x="1066800" y="1612672"/>
          <a:ext cx="4126832" cy="389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4444" y="1617090"/>
            <a:ext cx="1613185" cy="3840480"/>
          </a:xfrm>
          <a:prstGeom prst="rect">
            <a:avLst/>
          </a:prstGeom>
        </p:spPr>
      </p:pic>
    </p:spTree>
    <p:extLst>
      <p:ext uri="{BB962C8B-B14F-4D97-AF65-F5344CB8AC3E}">
        <p14:creationId xmlns:p14="http://schemas.microsoft.com/office/powerpoint/2010/main" val="218096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461" y="192847"/>
            <a:ext cx="10515600" cy="1325563"/>
          </a:xfrm>
        </p:spPr>
        <p:txBody>
          <a:bodyPr>
            <a:normAutofit/>
          </a:bodyPr>
          <a:lstStyle/>
          <a:p>
            <a:pPr algn="ctr"/>
            <a:r>
              <a:rPr lang="en-US" sz="6600" dirty="0" smtClean="0">
                <a:solidFill>
                  <a:schemeClr val="accent6">
                    <a:lumMod val="50000"/>
                  </a:schemeClr>
                </a:solidFill>
                <a:latin typeface="+mn-lt"/>
              </a:rPr>
              <a:t>COPAIBA VITALITY</a:t>
            </a:r>
            <a:endParaRPr lang="en-US" sz="6600" dirty="0">
              <a:solidFill>
                <a:schemeClr val="accent6">
                  <a:lumMod val="50000"/>
                </a:schemeClr>
              </a:solidFill>
              <a:latin typeface="+mn-lt"/>
            </a:endParaRPr>
          </a:p>
        </p:txBody>
      </p:sp>
      <p:graphicFrame>
        <p:nvGraphicFramePr>
          <p:cNvPr id="7" name="Diagram 6"/>
          <p:cNvGraphicFramePr/>
          <p:nvPr>
            <p:extLst>
              <p:ext uri="{D42A27DB-BD31-4B8C-83A1-F6EECF244321}">
                <p14:modId xmlns:p14="http://schemas.microsoft.com/office/powerpoint/2010/main" val="3453712615"/>
              </p:ext>
            </p:extLst>
          </p:nvPr>
        </p:nvGraphicFramePr>
        <p:xfrm>
          <a:off x="904461" y="1690688"/>
          <a:ext cx="4572000"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323432" y="5657671"/>
            <a:ext cx="4868568" cy="1200329"/>
          </a:xfrm>
          <a:prstGeom prst="rect">
            <a:avLst/>
          </a:prstGeom>
          <a:noFill/>
        </p:spPr>
        <p:txBody>
          <a:bodyPr wrap="square" rtlCol="0">
            <a:spAutoFit/>
          </a:bodyPr>
          <a:lstStyle/>
          <a:p>
            <a:r>
              <a:rPr lang="en-US" dirty="0" smtClean="0"/>
              <a:t>*These statements have not been evaluated by the Food and Drug Administration. This product is not intended to diagnose, treat, cure, or prevent any disease.</a:t>
            </a:r>
            <a:endParaRPr lang="en-US"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3939" y="1624636"/>
            <a:ext cx="1660379" cy="4033035"/>
          </a:xfrm>
          <a:prstGeom prst="rect">
            <a:avLst/>
          </a:prstGeom>
        </p:spPr>
      </p:pic>
    </p:spTree>
    <p:extLst>
      <p:ext uri="{BB962C8B-B14F-4D97-AF65-F5344CB8AC3E}">
        <p14:creationId xmlns:p14="http://schemas.microsoft.com/office/powerpoint/2010/main" val="20881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307"/>
            <a:ext cx="10515600" cy="1325563"/>
          </a:xfrm>
        </p:spPr>
        <p:txBody>
          <a:bodyPr>
            <a:normAutofit/>
          </a:bodyPr>
          <a:lstStyle/>
          <a:p>
            <a:pPr algn="ctr"/>
            <a:r>
              <a:rPr lang="en-US" sz="6600" dirty="0" smtClean="0">
                <a:solidFill>
                  <a:srgbClr val="C00000"/>
                </a:solidFill>
                <a:latin typeface="+mn-lt"/>
              </a:rPr>
              <a:t>DIGIZE</a:t>
            </a:r>
            <a:r>
              <a:rPr lang="en-US" sz="6600" baseline="30000" dirty="0" smtClean="0">
                <a:solidFill>
                  <a:srgbClr val="C00000"/>
                </a:solidFill>
                <a:latin typeface="+mn-lt"/>
              </a:rPr>
              <a:t>™</a:t>
            </a:r>
            <a:r>
              <a:rPr lang="en-US" sz="6600" dirty="0" smtClean="0">
                <a:solidFill>
                  <a:srgbClr val="C00000"/>
                </a:solidFill>
                <a:latin typeface="+mn-lt"/>
              </a:rPr>
              <a:t> VITALITY</a:t>
            </a:r>
            <a:r>
              <a:rPr lang="en-US" sz="6600" dirty="0" smtClean="0">
                <a:latin typeface="+mn-lt"/>
              </a:rPr>
              <a:t> </a:t>
            </a:r>
            <a:endParaRPr lang="en-US" sz="6600" dirty="0">
              <a:latin typeface="+mn-lt"/>
            </a:endParaRPr>
          </a:p>
        </p:txBody>
      </p:sp>
      <p:graphicFrame>
        <p:nvGraphicFramePr>
          <p:cNvPr id="5" name="Diagram 4"/>
          <p:cNvGraphicFramePr/>
          <p:nvPr>
            <p:extLst>
              <p:ext uri="{D42A27DB-BD31-4B8C-83A1-F6EECF244321}">
                <p14:modId xmlns:p14="http://schemas.microsoft.com/office/powerpoint/2010/main" val="19115118"/>
              </p:ext>
            </p:extLst>
          </p:nvPr>
        </p:nvGraphicFramePr>
        <p:xfrm>
          <a:off x="1117600" y="1690688"/>
          <a:ext cx="4572000" cy="3673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4869" y="1713807"/>
            <a:ext cx="1659632" cy="4029456"/>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597396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351"/>
            <a:ext cx="10515600" cy="1325563"/>
          </a:xfrm>
        </p:spPr>
        <p:txBody>
          <a:bodyPr>
            <a:normAutofit/>
          </a:bodyPr>
          <a:lstStyle/>
          <a:p>
            <a:pPr algn="ctr"/>
            <a:r>
              <a:rPr lang="en-US" sz="6600" dirty="0" smtClean="0">
                <a:solidFill>
                  <a:srgbClr val="CC0000"/>
                </a:solidFill>
                <a:latin typeface="+mn-lt"/>
              </a:rPr>
              <a:t>R.C.</a:t>
            </a:r>
            <a:r>
              <a:rPr lang="en-US" sz="6600" baseline="30000" dirty="0" smtClean="0">
                <a:solidFill>
                  <a:srgbClr val="CC0000"/>
                </a:solidFill>
                <a:latin typeface="+mn-lt"/>
              </a:rPr>
              <a:t>™</a:t>
            </a:r>
            <a:endParaRPr lang="en-US" sz="6600" baseline="30000" dirty="0">
              <a:solidFill>
                <a:srgbClr val="CC0000"/>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91579" y="1690688"/>
            <a:ext cx="1613185" cy="3840480"/>
          </a:xfrm>
        </p:spPr>
      </p:pic>
      <p:graphicFrame>
        <p:nvGraphicFramePr>
          <p:cNvPr id="5" name="Diagram 4"/>
          <p:cNvGraphicFramePr/>
          <p:nvPr>
            <p:extLst>
              <p:ext uri="{D42A27DB-BD31-4B8C-83A1-F6EECF244321}">
                <p14:modId xmlns:p14="http://schemas.microsoft.com/office/powerpoint/2010/main" val="2694431871"/>
              </p:ext>
            </p:extLst>
          </p:nvPr>
        </p:nvGraphicFramePr>
        <p:xfrm>
          <a:off x="1076739" y="1687984"/>
          <a:ext cx="4663440" cy="38082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3312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97398"/>
            <a:ext cx="10515600" cy="1325563"/>
          </a:xfrm>
        </p:spPr>
        <p:txBody>
          <a:bodyPr>
            <a:normAutofit/>
          </a:bodyPr>
          <a:lstStyle/>
          <a:p>
            <a:pPr algn="ctr"/>
            <a:r>
              <a:rPr lang="en-US" sz="6600" dirty="0" smtClean="0">
                <a:latin typeface="+mn-lt"/>
              </a:rPr>
              <a:t>OIL-INFUSED PRODUCTS</a:t>
            </a:r>
            <a:endParaRPr lang="en-US" sz="6600" dirty="0">
              <a:latin typeface="+mn-lt"/>
            </a:endParaRPr>
          </a:p>
        </p:txBody>
      </p:sp>
      <p:sp>
        <p:nvSpPr>
          <p:cNvPr id="8" name="Content Placeholder 7"/>
          <p:cNvSpPr>
            <a:spLocks noGrp="1"/>
          </p:cNvSpPr>
          <p:nvPr>
            <p:ph sz="half" idx="1"/>
          </p:nvPr>
        </p:nvSpPr>
        <p:spPr>
          <a:xfrm>
            <a:off x="268357" y="1982970"/>
            <a:ext cx="5181600" cy="4351338"/>
          </a:xfrm>
        </p:spPr>
        <p:txBody>
          <a:bodyPr>
            <a:normAutofit/>
          </a:bodyPr>
          <a:lstStyle/>
          <a:p>
            <a:pPr lvl="1"/>
            <a:r>
              <a:rPr lang="en-US" sz="2800" dirty="0" smtClean="0"/>
              <a:t>Healthy &amp; Fit</a:t>
            </a:r>
          </a:p>
          <a:p>
            <a:pPr lvl="1"/>
            <a:r>
              <a:rPr lang="en-US" sz="2800" dirty="0" smtClean="0"/>
              <a:t>At Home</a:t>
            </a:r>
          </a:p>
          <a:p>
            <a:pPr lvl="1"/>
            <a:r>
              <a:rPr lang="en-US" sz="2800" dirty="0" smtClean="0"/>
              <a:t>Personal Care</a:t>
            </a:r>
            <a:endParaRPr lang="en-US" sz="2800" dirty="0"/>
          </a:p>
        </p:txBody>
      </p:sp>
      <p:pic>
        <p:nvPicPr>
          <p:cNvPr id="10" name="Picture 9"/>
          <p:cNvPicPr>
            <a:picLocks noChangeAspect="1"/>
          </p:cNvPicPr>
          <p:nvPr/>
        </p:nvPicPr>
        <p:blipFill rotWithShape="1">
          <a:blip r:embed="rId3"/>
          <a:srcRect l="7675" r="11076"/>
          <a:stretch/>
        </p:blipFill>
        <p:spPr>
          <a:xfrm>
            <a:off x="8189844" y="1982970"/>
            <a:ext cx="3684104" cy="2834640"/>
          </a:xfrm>
          <a:prstGeom prst="rect">
            <a:avLst/>
          </a:prstGeom>
          <a:ln>
            <a:noFill/>
          </a:ln>
          <a:effectLst>
            <a:outerShdw blurRad="292100" dist="139700" dir="2700000" algn="tl" rotWithShape="0">
              <a:srgbClr val="333333">
                <a:alpha val="65000"/>
              </a:srgbClr>
            </a:outerShdw>
          </a:effectLst>
        </p:spPr>
      </p:pic>
      <p:pic>
        <p:nvPicPr>
          <p:cNvPr id="11" name="Content Placeholder 10"/>
          <p:cNvPicPr>
            <a:picLocks noGrp="1" noChangeAspect="1"/>
          </p:cNvPicPr>
          <p:nvPr>
            <p:ph sz="half" idx="2"/>
          </p:nvPr>
        </p:nvPicPr>
        <p:blipFill rotWithShape="1">
          <a:blip r:embed="rId4"/>
          <a:srcRect l="13632" r="10636" b="1543"/>
          <a:stretch/>
        </p:blipFill>
        <p:spPr>
          <a:xfrm>
            <a:off x="3998840" y="1982970"/>
            <a:ext cx="3678231" cy="2834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0575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517" y="1079270"/>
            <a:ext cx="5522540" cy="3672705"/>
          </a:xfrm>
          <a:prstGeom prst="rect">
            <a:avLst/>
          </a:prstGeom>
        </p:spPr>
      </p:pic>
      <p:pic>
        <p:nvPicPr>
          <p:cNvPr id="6" name="Picture 5" descr="Screenshot 2015-05-13 23.54.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9270"/>
            <a:ext cx="6528197" cy="3672705"/>
          </a:xfrm>
          <a:prstGeom prst="rect">
            <a:avLst/>
          </a:prstGeom>
          <a:noFill/>
          <a:ln>
            <a:noFill/>
          </a:ln>
        </p:spPr>
      </p:pic>
    </p:spTree>
    <p:extLst>
      <p:ext uri="{BB962C8B-B14F-4D97-AF65-F5344CB8AC3E}">
        <p14:creationId xmlns:p14="http://schemas.microsoft.com/office/powerpoint/2010/main" val="1068881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990" y="233172"/>
            <a:ext cx="10774017" cy="1107996"/>
          </a:xfrm>
          <a:prstGeom prst="rect">
            <a:avLst/>
          </a:prstGeom>
          <a:noFill/>
        </p:spPr>
        <p:txBody>
          <a:bodyPr wrap="square" rtlCol="0">
            <a:spAutoFit/>
          </a:bodyPr>
          <a:lstStyle/>
          <a:p>
            <a:pPr algn="ctr"/>
            <a:r>
              <a:rPr lang="en-US" sz="6600" dirty="0"/>
              <a:t>BECOME A YL MEMBER</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58" b="26583"/>
          <a:stretch/>
        </p:blipFill>
        <p:spPr bwMode="auto">
          <a:xfrm>
            <a:off x="6495612" y="1569660"/>
            <a:ext cx="3628103" cy="4100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318617" y="1569660"/>
            <a:ext cx="4777381" cy="3477875"/>
          </a:xfrm>
          <a:prstGeom prst="rect">
            <a:avLst/>
          </a:prstGeom>
          <a:noFill/>
        </p:spPr>
        <p:txBody>
          <a:bodyPr wrap="square" rtlCol="0">
            <a:spAutoFit/>
          </a:bodyPr>
          <a:lstStyle/>
          <a:p>
            <a:pPr marL="457200" indent="-457200" defTabSz="913758">
              <a:buSzPct val="75000"/>
              <a:buFont typeface="Arial" panose="020B0604020202020204" pitchFamily="34" charset="0"/>
              <a:buChar char="•"/>
            </a:pPr>
            <a:r>
              <a:rPr lang="en-US" sz="2800" dirty="0" smtClean="0"/>
              <a:t>Generous </a:t>
            </a:r>
            <a:r>
              <a:rPr lang="en-US" sz="2800" dirty="0"/>
              <a:t>Compensation</a:t>
            </a:r>
          </a:p>
          <a:p>
            <a:pPr marL="457200" indent="-457200" defTabSz="913758">
              <a:buSzPct val="75000"/>
              <a:buFont typeface="Arial" panose="020B0604020202020204" pitchFamily="34" charset="0"/>
              <a:buChar char="•"/>
            </a:pPr>
            <a:r>
              <a:rPr lang="en-US" sz="2800" dirty="0"/>
              <a:t>Wholesale Pricing</a:t>
            </a:r>
          </a:p>
          <a:p>
            <a:pPr lvl="1" defTabSz="913758">
              <a:buSzPct val="75000"/>
            </a:pPr>
            <a:r>
              <a:rPr lang="en-US" sz="2400" i="1" dirty="0" smtClean="0"/>
              <a:t>	24</a:t>
            </a:r>
            <a:r>
              <a:rPr lang="en-US" sz="2400" i="1" dirty="0"/>
              <a:t>% off retail pricing</a:t>
            </a:r>
          </a:p>
          <a:p>
            <a:pPr marL="457200" indent="-457200" defTabSz="913758">
              <a:buSzPct val="75000"/>
              <a:buFont typeface="Arial" panose="020B0604020202020204" pitchFamily="34" charset="0"/>
              <a:buChar char="•"/>
            </a:pPr>
            <a:r>
              <a:rPr lang="en-US" sz="2800" dirty="0"/>
              <a:t>Essential Rewards</a:t>
            </a:r>
          </a:p>
          <a:p>
            <a:pPr marL="457200" indent="-457200" defTabSz="913758">
              <a:buSzPct val="75000"/>
              <a:buFont typeface="Arial" panose="020B0604020202020204" pitchFamily="34" charset="0"/>
              <a:buChar char="•"/>
            </a:pPr>
            <a:r>
              <a:rPr lang="en-US" sz="2800" dirty="0"/>
              <a:t>Exclusive Experiences</a:t>
            </a:r>
          </a:p>
          <a:p>
            <a:pPr marL="457200" indent="-457200" defTabSz="913758">
              <a:buSzPct val="75000"/>
              <a:buFont typeface="Arial" panose="020B0604020202020204" pitchFamily="34" charset="0"/>
              <a:buChar char="•"/>
            </a:pPr>
            <a:r>
              <a:rPr lang="en-US" sz="2800" dirty="0"/>
              <a:t>Community</a:t>
            </a:r>
          </a:p>
          <a:p>
            <a:pPr marL="457200" indent="-457200" defTabSz="913758">
              <a:buSzPct val="75000"/>
              <a:buFont typeface="Arial" panose="020B0604020202020204" pitchFamily="34" charset="0"/>
              <a:buChar char="•"/>
            </a:pPr>
            <a:r>
              <a:rPr lang="en-US" sz="2800" dirty="0"/>
              <a:t>Education</a:t>
            </a:r>
          </a:p>
          <a:p>
            <a:pPr marL="457200" indent="-457200" defTabSz="913758">
              <a:buSzPct val="75000"/>
              <a:buFont typeface="Arial" panose="020B0604020202020204" pitchFamily="34" charset="0"/>
              <a:buChar char="•"/>
            </a:pPr>
            <a:r>
              <a:rPr lang="en-US" sz="2800" dirty="0" smtClean="0"/>
              <a:t>Recognition</a:t>
            </a:r>
            <a:endParaRPr lang="en-US" sz="2800" dirty="0"/>
          </a:p>
        </p:txBody>
      </p:sp>
    </p:spTree>
    <p:extLst>
      <p:ext uri="{BB962C8B-B14F-4D97-AF65-F5344CB8AC3E}">
        <p14:creationId xmlns:p14="http://schemas.microsoft.com/office/powerpoint/2010/main" val="2940314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13613079"/>
              </p:ext>
            </p:extLst>
          </p:nvPr>
        </p:nvGraphicFramePr>
        <p:xfrm>
          <a:off x="2056788" y="60829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291548"/>
            <a:ext cx="12059478" cy="1107996"/>
          </a:xfrm>
          <a:prstGeom prst="rect">
            <a:avLst/>
          </a:prstGeom>
          <a:noFill/>
        </p:spPr>
        <p:txBody>
          <a:bodyPr wrap="square" rtlCol="0">
            <a:spAutoFit/>
          </a:bodyPr>
          <a:lstStyle/>
          <a:p>
            <a:pPr algn="ctr"/>
            <a:r>
              <a:rPr lang="en-US" sz="6600" dirty="0" smtClean="0"/>
              <a:t>ESSENTIAL REWARDS </a:t>
            </a:r>
            <a:r>
              <a:rPr lang="en-US" sz="6600" dirty="0"/>
              <a:t>PROGRAM</a:t>
            </a:r>
          </a:p>
        </p:txBody>
      </p:sp>
      <p:sp>
        <p:nvSpPr>
          <p:cNvPr id="5" name="TextBox 4"/>
          <p:cNvSpPr txBox="1"/>
          <p:nvPr/>
        </p:nvSpPr>
        <p:spPr>
          <a:xfrm>
            <a:off x="2356596" y="4172889"/>
            <a:ext cx="7505310" cy="1323439"/>
          </a:xfrm>
          <a:prstGeom prst="rect">
            <a:avLst/>
          </a:prstGeom>
          <a:noFill/>
        </p:spPr>
        <p:txBody>
          <a:bodyPr wrap="square" numCol="1" rtlCol="0">
            <a:spAutoFit/>
          </a:bodyPr>
          <a:lstStyle/>
          <a:p>
            <a:pPr marL="342900" indent="-342900" algn="ctr" defTabSz="913758">
              <a:buSzPct val="75000"/>
              <a:buFont typeface="Arial" panose="020B0604020202020204" pitchFamily="34" charset="0"/>
              <a:buChar char="•"/>
            </a:pPr>
            <a:r>
              <a:rPr lang="en-US" sz="2000" dirty="0">
                <a:solidFill>
                  <a:prstClr val="black"/>
                </a:solidFill>
              </a:rPr>
              <a:t>Easy monthly </a:t>
            </a:r>
            <a:r>
              <a:rPr lang="en-US" sz="2000" dirty="0" smtClean="0">
                <a:solidFill>
                  <a:prstClr val="black"/>
                </a:solidFill>
              </a:rPr>
              <a:t>shipments</a:t>
            </a:r>
            <a:endParaRPr lang="en-US" sz="2000" dirty="0">
              <a:solidFill>
                <a:prstClr val="black"/>
              </a:solidFill>
            </a:endParaRPr>
          </a:p>
          <a:p>
            <a:pPr marL="342900" indent="-342900" algn="ctr" defTabSz="913758">
              <a:buSzPct val="75000"/>
              <a:buFont typeface="Arial" panose="020B0604020202020204" pitchFamily="34" charset="0"/>
              <a:buChar char="•"/>
            </a:pPr>
            <a:r>
              <a:rPr lang="en-US" sz="2000" dirty="0">
                <a:solidFill>
                  <a:prstClr val="black"/>
                </a:solidFill>
              </a:rPr>
              <a:t>Discounted </a:t>
            </a:r>
            <a:r>
              <a:rPr lang="en-US" sz="2000" dirty="0" smtClean="0">
                <a:solidFill>
                  <a:prstClr val="black"/>
                </a:solidFill>
              </a:rPr>
              <a:t>shipping</a:t>
            </a:r>
            <a:endParaRPr lang="en-US" sz="2000" dirty="0">
              <a:solidFill>
                <a:prstClr val="black"/>
              </a:solidFill>
            </a:endParaRPr>
          </a:p>
          <a:p>
            <a:pPr marL="342900" indent="-342900" algn="ctr" defTabSz="913758">
              <a:buSzPct val="75000"/>
              <a:buFont typeface="Arial" panose="020B0604020202020204" pitchFamily="34" charset="0"/>
              <a:buChar char="•"/>
            </a:pPr>
            <a:r>
              <a:rPr lang="en-US" sz="2000" dirty="0">
                <a:solidFill>
                  <a:prstClr val="black"/>
                </a:solidFill>
              </a:rPr>
              <a:t>Exclusive bonuses</a:t>
            </a:r>
          </a:p>
          <a:p>
            <a:pPr marL="342900" indent="-342900" algn="ctr" defTabSz="913758">
              <a:buSzPct val="75000"/>
              <a:buFont typeface="Arial" panose="020B0604020202020204" pitchFamily="34" charset="0"/>
              <a:buChar char="•"/>
            </a:pPr>
            <a:r>
              <a:rPr lang="en-US" sz="2000" dirty="0">
                <a:solidFill>
                  <a:prstClr val="black"/>
                </a:solidFill>
              </a:rPr>
              <a:t>Essential Rewards </a:t>
            </a:r>
            <a:r>
              <a:rPr lang="en-US" sz="2000" dirty="0" smtClean="0">
                <a:solidFill>
                  <a:prstClr val="black"/>
                </a:solidFill>
              </a:rPr>
              <a:t>points—</a:t>
            </a:r>
            <a:r>
              <a:rPr lang="en-US" sz="2000" i="1" dirty="0" smtClean="0">
                <a:solidFill>
                  <a:prstClr val="black"/>
                </a:solidFill>
              </a:rPr>
              <a:t>earn </a:t>
            </a:r>
            <a:r>
              <a:rPr lang="en-US" sz="2000" i="1" dirty="0">
                <a:solidFill>
                  <a:prstClr val="black"/>
                </a:solidFill>
              </a:rPr>
              <a:t>free product </a:t>
            </a:r>
            <a:r>
              <a:rPr lang="en-US" sz="2000" i="1" dirty="0" smtClean="0">
                <a:solidFill>
                  <a:prstClr val="black"/>
                </a:solidFill>
              </a:rPr>
              <a:t>credits!</a:t>
            </a:r>
            <a:endParaRPr lang="en-US" sz="2000" i="1" dirty="0">
              <a:solidFill>
                <a:prstClr val="black"/>
              </a:solidFill>
            </a:endParaRPr>
          </a:p>
        </p:txBody>
      </p:sp>
    </p:spTree>
    <p:extLst>
      <p:ext uri="{BB962C8B-B14F-4D97-AF65-F5344CB8AC3E}">
        <p14:creationId xmlns:p14="http://schemas.microsoft.com/office/powerpoint/2010/main" val="270425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1" t="13872" r="135" b="80"/>
          <a:stretch/>
        </p:blipFill>
        <p:spPr>
          <a:xfrm>
            <a:off x="0" y="-24384"/>
            <a:ext cx="12326112" cy="6882384"/>
          </a:xfrm>
          <a:prstGeom prst="rect">
            <a:avLst/>
          </a:prstGeom>
        </p:spPr>
      </p:pic>
      <p:sp>
        <p:nvSpPr>
          <p:cNvPr id="7" name="TextBox 6"/>
          <p:cNvSpPr txBox="1"/>
          <p:nvPr/>
        </p:nvSpPr>
        <p:spPr>
          <a:xfrm>
            <a:off x="12700" y="2589311"/>
            <a:ext cx="12313412" cy="830997"/>
          </a:xfrm>
          <a:prstGeom prst="rect">
            <a:avLst/>
          </a:prstGeom>
          <a:solidFill>
            <a:srgbClr val="FFFFFF">
              <a:alpha val="65098"/>
            </a:srgbClr>
          </a:solidFill>
        </p:spPr>
        <p:txBody>
          <a:bodyPr wrap="square" rtlCol="0">
            <a:spAutoFit/>
          </a:bodyPr>
          <a:lstStyle/>
          <a:p>
            <a:pPr algn="ctr"/>
            <a:r>
              <a:rPr lang="en-US" sz="4800" dirty="0" smtClean="0"/>
              <a:t>YOUR LIFE. YOUR HEALTH. BE EMPOWERED.</a:t>
            </a:r>
            <a:endParaRPr lang="en-US" sz="4800" dirty="0"/>
          </a:p>
        </p:txBody>
      </p:sp>
    </p:spTree>
    <p:extLst>
      <p:ext uri="{BB962C8B-B14F-4D97-AF65-F5344CB8AC3E}">
        <p14:creationId xmlns:p14="http://schemas.microsoft.com/office/powerpoint/2010/main" val="3350823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531" b="5625"/>
          <a:stretch/>
        </p:blipFill>
        <p:spPr>
          <a:xfrm>
            <a:off x="0" y="-38100"/>
            <a:ext cx="12192000" cy="6896100"/>
          </a:xfrm>
          <a:prstGeom prst="rect">
            <a:avLst/>
          </a:prstGeom>
        </p:spPr>
      </p:pic>
      <p:sp>
        <p:nvSpPr>
          <p:cNvPr id="3" name="Content Placeholder 2"/>
          <p:cNvSpPr>
            <a:spLocks noGrp="1"/>
          </p:cNvSpPr>
          <p:nvPr>
            <p:ph idx="1"/>
          </p:nvPr>
        </p:nvSpPr>
        <p:spPr>
          <a:xfrm>
            <a:off x="2152650" y="550277"/>
            <a:ext cx="7886700" cy="5482223"/>
          </a:xfrm>
          <a:solidFill>
            <a:srgbClr val="FFFFFF">
              <a:alpha val="69020"/>
            </a:srgbClr>
          </a:solidFill>
        </p:spPr>
        <p:txBody>
          <a:bodyPr>
            <a:noAutofit/>
          </a:bodyPr>
          <a:lstStyle/>
          <a:p>
            <a:pPr marL="0" indent="0" algn="ctr">
              <a:lnSpc>
                <a:spcPct val="150000"/>
              </a:lnSpc>
              <a:buNone/>
            </a:pPr>
            <a:r>
              <a:rPr lang="en-US" sz="7200" dirty="0" smtClean="0">
                <a:cs typeface="Arial" panose="020B0604020202020204" pitchFamily="34" charset="0"/>
              </a:rPr>
              <a:t>WELLNESS</a:t>
            </a:r>
            <a:endParaRPr lang="en-US" sz="7200" dirty="0">
              <a:cs typeface="Arial" panose="020B0604020202020204" pitchFamily="34" charset="0"/>
            </a:endParaRPr>
          </a:p>
          <a:p>
            <a:pPr marL="0" indent="0" algn="ctr">
              <a:lnSpc>
                <a:spcPct val="150000"/>
              </a:lnSpc>
              <a:buNone/>
            </a:pPr>
            <a:r>
              <a:rPr lang="en-US" sz="7200" dirty="0">
                <a:cs typeface="Arial" panose="020B0604020202020204" pitchFamily="34" charset="0"/>
              </a:rPr>
              <a:t> PURPOSE </a:t>
            </a:r>
          </a:p>
          <a:p>
            <a:pPr marL="0" indent="0" algn="ctr">
              <a:lnSpc>
                <a:spcPct val="150000"/>
              </a:lnSpc>
              <a:buNone/>
            </a:pPr>
            <a:r>
              <a:rPr lang="en-US" sz="7200" dirty="0">
                <a:cs typeface="Arial" panose="020B0604020202020204" pitchFamily="34" charset="0"/>
              </a:rPr>
              <a:t>ABUNDANCE</a:t>
            </a:r>
          </a:p>
        </p:txBody>
      </p:sp>
    </p:spTree>
    <p:extLst>
      <p:ext uri="{BB962C8B-B14F-4D97-AF65-F5344CB8AC3E}">
        <p14:creationId xmlns:p14="http://schemas.microsoft.com/office/powerpoint/2010/main" val="517330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bcdn-sphotos-c-a.akamaihd.net/hphotos-ak-xap1/v/t1.0-9/1505048_10153380279831982_5839354781113744297_n.jpg?oh=450f899039349fb42dea1b6fe5563a5d&amp;oe=55436165&amp;__gda__=1427519836_5b318379203c9a235ab79933f9425c28"/>
          <p:cNvPicPr>
            <a:picLocks noChangeAspect="1" noChangeArrowheads="1"/>
          </p:cNvPicPr>
          <p:nvPr/>
        </p:nvPicPr>
        <p:blipFill rotWithShape="1">
          <a:blip r:embed="rId3">
            <a:extLst>
              <a:ext uri="{28A0092B-C50C-407E-A947-70E740481C1C}">
                <a14:useLocalDpi xmlns:a14="http://schemas.microsoft.com/office/drawing/2010/main" val="0"/>
              </a:ext>
            </a:extLst>
          </a:blip>
          <a:srcRect l="1615" r="14440"/>
          <a:stretch/>
        </p:blipFill>
        <p:spPr bwMode="auto">
          <a:xfrm>
            <a:off x="3850544" y="17907"/>
            <a:ext cx="4534422" cy="54016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335" t="304" r="35937" b="3"/>
          <a:stretch/>
        </p:blipFill>
        <p:spPr bwMode="auto">
          <a:xfrm>
            <a:off x="8459830" y="0"/>
            <a:ext cx="3732170" cy="5419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451" r="-141" b="5672"/>
          <a:stretch/>
        </p:blipFill>
        <p:spPr>
          <a:xfrm>
            <a:off x="0" y="2"/>
            <a:ext cx="3775680" cy="5419549"/>
          </a:xfrm>
          <a:prstGeom prst="rect">
            <a:avLst/>
          </a:prstGeom>
        </p:spPr>
      </p:pic>
    </p:spTree>
    <p:extLst>
      <p:ext uri="{BB962C8B-B14F-4D97-AF65-F5344CB8AC3E}">
        <p14:creationId xmlns:p14="http://schemas.microsoft.com/office/powerpoint/2010/main" val="414411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6600" dirty="0" smtClean="0"/>
              <a:t>MARY YOUNG</a:t>
            </a:r>
            <a:endParaRPr lang="en-US" sz="6600" dirty="0"/>
          </a:p>
        </p:txBody>
      </p:sp>
      <p:sp>
        <p:nvSpPr>
          <p:cNvPr id="8" name="Content Placeholder 7"/>
          <p:cNvSpPr>
            <a:spLocks noGrp="1"/>
          </p:cNvSpPr>
          <p:nvPr>
            <p:ph sz="half" idx="2"/>
          </p:nvPr>
        </p:nvSpPr>
        <p:spPr/>
        <p:txBody>
          <a:bodyPr>
            <a:normAutofit fontScale="92500" lnSpcReduction="20000"/>
          </a:bodyPr>
          <a:lstStyle/>
          <a:p>
            <a:r>
              <a:rPr lang="en-US" dirty="0" smtClean="0"/>
              <a:t>CEO </a:t>
            </a:r>
            <a:r>
              <a:rPr lang="en-US" dirty="0"/>
              <a:t>of Young </a:t>
            </a:r>
            <a:r>
              <a:rPr lang="en-US" dirty="0" smtClean="0"/>
              <a:t>Living</a:t>
            </a:r>
            <a:endParaRPr lang="en-US" dirty="0"/>
          </a:p>
          <a:p>
            <a:r>
              <a:rPr lang="en-US" dirty="0"/>
              <a:t>Introduced to relationship-based marketing in 1985 and soon thereafter built one of the company’s leading </a:t>
            </a:r>
            <a:r>
              <a:rPr lang="en-US" dirty="0" smtClean="0"/>
              <a:t>organizations</a:t>
            </a:r>
            <a:endParaRPr lang="en-US" dirty="0"/>
          </a:p>
          <a:p>
            <a:pPr lvl="0"/>
            <a:r>
              <a:rPr lang="en-US" alt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Has used her relationship-based business expertise to help make Young Living a global presence and the world leader in essential oils</a:t>
            </a:r>
            <a:r>
              <a:rPr lang="en-US" altLang="en-US"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dirty="0" smtClean="0"/>
          </a:p>
          <a:p>
            <a:r>
              <a:rPr lang="en-US" dirty="0" smtClean="0"/>
              <a:t>Her </a:t>
            </a:r>
            <a:r>
              <a:rPr lang="en-US" dirty="0"/>
              <a:t>passion for authentic essential oils makes it possible for Young Living to share our pure products with families everywhere.</a:t>
            </a:r>
          </a:p>
        </p:txBody>
      </p:sp>
      <p:pic>
        <p:nvPicPr>
          <p:cNvPr id="4" name="Picture 3" descr="8698980803_d9617c5624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33" y="1570742"/>
            <a:ext cx="3456740" cy="3962524"/>
          </a:xfrm>
          <a:prstGeom prst="rect">
            <a:avLst/>
          </a:prstGeom>
        </p:spPr>
      </p:pic>
    </p:spTree>
    <p:extLst>
      <p:ext uri="{BB962C8B-B14F-4D97-AF65-F5344CB8AC3E}">
        <p14:creationId xmlns:p14="http://schemas.microsoft.com/office/powerpoint/2010/main" val="238939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88208" y="457284"/>
            <a:ext cx="6511549" cy="5435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hangingPunct="0">
              <a:lnSpc>
                <a:spcPct val="90000"/>
              </a:lnSpc>
              <a:spcBef>
                <a:spcPct val="50000"/>
              </a:spcBef>
              <a:buFontTx/>
              <a:buChar char="•"/>
            </a:pPr>
            <a:r>
              <a:rPr lang="en-US" sz="2200" b="1" u="sng" dirty="0">
                <a:cs typeface="Baskerville Old Face"/>
              </a:rPr>
              <a:t>1985</a:t>
            </a:r>
            <a:r>
              <a:rPr lang="en-US" sz="2200" dirty="0">
                <a:cs typeface="Baskerville Old Face"/>
              </a:rPr>
              <a:t> Gary is introduced to essential oils</a:t>
            </a:r>
          </a:p>
          <a:p>
            <a:pPr marL="342900" indent="-342900" eaLnBrk="0" hangingPunct="0">
              <a:lnSpc>
                <a:spcPct val="90000"/>
              </a:lnSpc>
              <a:spcBef>
                <a:spcPct val="50000"/>
              </a:spcBef>
              <a:buFontTx/>
              <a:buChar char="•"/>
            </a:pPr>
            <a:r>
              <a:rPr lang="en-US" sz="2200" b="1" u="sng" dirty="0">
                <a:cs typeface="Baskerville Old Face"/>
              </a:rPr>
              <a:t>1989</a:t>
            </a:r>
            <a:r>
              <a:rPr lang="en-US" sz="2200" dirty="0">
                <a:cs typeface="Baskerville Old Face"/>
              </a:rPr>
              <a:t> Gary </a:t>
            </a:r>
            <a:r>
              <a:rPr lang="en-US" sz="2200" smtClean="0">
                <a:cs typeface="Baskerville Old Face"/>
              </a:rPr>
              <a:t>plants his first </a:t>
            </a:r>
            <a:r>
              <a:rPr lang="en-US" sz="2200" dirty="0" smtClean="0">
                <a:cs typeface="Baskerville Old Face"/>
              </a:rPr>
              <a:t>lavender farm </a:t>
            </a:r>
            <a:r>
              <a:rPr lang="en-US" sz="2200" dirty="0">
                <a:cs typeface="Baskerville Old Face"/>
              </a:rPr>
              <a:t>in Spokane, </a:t>
            </a:r>
            <a:r>
              <a:rPr lang="en-US" sz="2200" dirty="0" smtClean="0">
                <a:cs typeface="Baskerville Old Face"/>
              </a:rPr>
              <a:t>Washington</a:t>
            </a:r>
            <a:endParaRPr lang="en-US" sz="2200" dirty="0">
              <a:cs typeface="Baskerville Old Face"/>
            </a:endParaRPr>
          </a:p>
          <a:p>
            <a:pPr marL="342900" indent="-342900" eaLnBrk="0" hangingPunct="0">
              <a:lnSpc>
                <a:spcPct val="90000"/>
              </a:lnSpc>
              <a:spcBef>
                <a:spcPct val="50000"/>
              </a:spcBef>
              <a:buFontTx/>
              <a:buChar char="•"/>
            </a:pPr>
            <a:r>
              <a:rPr lang="en-US" sz="2200" b="1" u="sng" dirty="0" smtClean="0">
                <a:cs typeface="Baskerville Old Face"/>
              </a:rPr>
              <a:t>1994</a:t>
            </a:r>
            <a:r>
              <a:rPr lang="en-US" sz="2200" u="sng" dirty="0" smtClean="0">
                <a:cs typeface="Baskerville Old Face"/>
              </a:rPr>
              <a:t> </a:t>
            </a:r>
            <a:r>
              <a:rPr lang="en-US" sz="2200" dirty="0">
                <a:cs typeface="Baskerville Old Face"/>
              </a:rPr>
              <a:t>Young Living Essential </a:t>
            </a:r>
            <a:r>
              <a:rPr lang="en-US" sz="2200" dirty="0" smtClean="0">
                <a:cs typeface="Baskerville Old Face"/>
              </a:rPr>
              <a:t>Oils is </a:t>
            </a:r>
            <a:r>
              <a:rPr lang="en-US" sz="2200" dirty="0">
                <a:cs typeface="Baskerville Old Face"/>
              </a:rPr>
              <a:t>established</a:t>
            </a:r>
          </a:p>
          <a:p>
            <a:pPr marL="342900" indent="-342900" eaLnBrk="0" hangingPunct="0">
              <a:lnSpc>
                <a:spcPct val="90000"/>
              </a:lnSpc>
              <a:spcBef>
                <a:spcPct val="50000"/>
              </a:spcBef>
              <a:buFontTx/>
              <a:buChar char="•"/>
            </a:pPr>
            <a:r>
              <a:rPr lang="en-US" sz="2200" b="1" u="sng" dirty="0">
                <a:cs typeface="Baskerville Old Face"/>
              </a:rPr>
              <a:t>1999</a:t>
            </a:r>
            <a:r>
              <a:rPr lang="en-US" sz="2200" b="1" dirty="0">
                <a:cs typeface="Baskerville Old Face"/>
              </a:rPr>
              <a:t> </a:t>
            </a:r>
            <a:r>
              <a:rPr lang="en-US" sz="2200" kern="1700" dirty="0">
                <a:cs typeface="Baskerville Old Face"/>
              </a:rPr>
              <a:t>Young Living </a:t>
            </a:r>
            <a:r>
              <a:rPr lang="en-US" sz="2200" kern="1700" dirty="0" smtClean="0">
                <a:cs typeface="Baskerville Old Face"/>
              </a:rPr>
              <a:t>opens Japan </a:t>
            </a:r>
            <a:r>
              <a:rPr lang="en-US" sz="2200" kern="1700" dirty="0">
                <a:cs typeface="Baskerville Old Face"/>
              </a:rPr>
              <a:t>and </a:t>
            </a:r>
            <a:r>
              <a:rPr lang="en-US" sz="2200" kern="1700" dirty="0" smtClean="0">
                <a:cs typeface="Baskerville Old Face"/>
              </a:rPr>
              <a:t>Australia</a:t>
            </a:r>
            <a:endParaRPr lang="en-US" sz="2200" kern="17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2005</a:t>
            </a:r>
            <a:r>
              <a:rPr lang="en-US" sz="2200" b="1" dirty="0">
                <a:cs typeface="Baskerville Old Face"/>
              </a:rPr>
              <a:t> </a:t>
            </a:r>
            <a:r>
              <a:rPr lang="en-US" sz="2200" dirty="0">
                <a:cs typeface="Baskerville Old Face"/>
              </a:rPr>
              <a:t>Young Living </a:t>
            </a:r>
            <a:r>
              <a:rPr lang="en-US" sz="2200" dirty="0" smtClean="0">
                <a:cs typeface="Baskerville Old Face"/>
              </a:rPr>
              <a:t>opens UK and purchases a fourth farm</a:t>
            </a:r>
            <a:endParaRPr lang="en-US" sz="22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2009</a:t>
            </a:r>
            <a:r>
              <a:rPr lang="en-US" sz="2200" dirty="0">
                <a:cs typeface="Baskerville Old Face"/>
              </a:rPr>
              <a:t> Young Living </a:t>
            </a:r>
            <a:r>
              <a:rPr lang="en-US" sz="2200" dirty="0" smtClean="0">
                <a:cs typeface="Baskerville Old Face"/>
              </a:rPr>
              <a:t>opens Mexico</a:t>
            </a:r>
            <a:endParaRPr lang="en-US" sz="22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2010</a:t>
            </a:r>
            <a:r>
              <a:rPr lang="en-US" sz="2200" dirty="0">
                <a:cs typeface="Baskerville Old Face"/>
              </a:rPr>
              <a:t> Young Living </a:t>
            </a:r>
            <a:r>
              <a:rPr lang="en-US" sz="2200" dirty="0" smtClean="0">
                <a:cs typeface="Baskerville Old Face"/>
              </a:rPr>
              <a:t>establishes </a:t>
            </a:r>
            <a:r>
              <a:rPr lang="en-US" sz="2200" dirty="0">
                <a:cs typeface="Baskerville Old Face"/>
              </a:rPr>
              <a:t>an Omani distillery</a:t>
            </a:r>
          </a:p>
          <a:p>
            <a:pPr marL="342900" indent="-342900" eaLnBrk="0" hangingPunct="0">
              <a:lnSpc>
                <a:spcPct val="90000"/>
              </a:lnSpc>
              <a:spcBef>
                <a:spcPct val="50000"/>
              </a:spcBef>
              <a:buFontTx/>
              <a:buChar char="•"/>
            </a:pPr>
            <a:r>
              <a:rPr lang="en-US" sz="2200" b="1" u="sng" dirty="0">
                <a:cs typeface="Baskerville Old Face"/>
              </a:rPr>
              <a:t>2011 </a:t>
            </a:r>
            <a:r>
              <a:rPr lang="en-US" sz="2200" dirty="0">
                <a:cs typeface="Baskerville Old Face"/>
              </a:rPr>
              <a:t>Young Living </a:t>
            </a:r>
            <a:r>
              <a:rPr lang="en-US" sz="2200" dirty="0" smtClean="0">
                <a:cs typeface="Baskerville Old Face"/>
              </a:rPr>
              <a:t>opens Ecuador </a:t>
            </a:r>
            <a:r>
              <a:rPr lang="en-US" sz="2200" dirty="0">
                <a:cs typeface="Baskerville Old Face"/>
              </a:rPr>
              <a:t>and </a:t>
            </a:r>
            <a:r>
              <a:rPr lang="en-US" sz="2200" dirty="0" smtClean="0">
                <a:cs typeface="Baskerville Old Face"/>
              </a:rPr>
              <a:t>Singapore</a:t>
            </a:r>
            <a:endParaRPr lang="en-US" sz="2200" dirty="0">
              <a:cs typeface="Baskerville Old Face"/>
            </a:endParaRPr>
          </a:p>
          <a:p>
            <a:pPr marL="342900" indent="-342900" eaLnBrk="0" hangingPunct="0">
              <a:lnSpc>
                <a:spcPct val="90000"/>
              </a:lnSpc>
              <a:spcBef>
                <a:spcPct val="50000"/>
              </a:spcBef>
              <a:buFontTx/>
              <a:buChar char="•"/>
            </a:pPr>
            <a:r>
              <a:rPr lang="en-US" sz="2200" b="1" u="sng" dirty="0" smtClean="0">
                <a:cs typeface="Baskerville Old Face"/>
              </a:rPr>
              <a:t>2013</a:t>
            </a:r>
            <a:r>
              <a:rPr lang="en-US" sz="2200" dirty="0" smtClean="0">
                <a:cs typeface="Baskerville Old Face"/>
              </a:rPr>
              <a:t> </a:t>
            </a:r>
            <a:r>
              <a:rPr lang="en-US" sz="2200" dirty="0">
                <a:cs typeface="Baskerville Old Face"/>
              </a:rPr>
              <a:t>Young Living </a:t>
            </a:r>
            <a:r>
              <a:rPr lang="en-US" sz="2200" dirty="0" smtClean="0">
                <a:cs typeface="Baskerville Old Face"/>
              </a:rPr>
              <a:t>opens Canada</a:t>
            </a:r>
            <a:r>
              <a:rPr lang="en-US" sz="2200" dirty="0">
                <a:cs typeface="Baskerville Old Face"/>
              </a:rPr>
              <a:t>, Germany, and Hong </a:t>
            </a:r>
            <a:r>
              <a:rPr lang="en-US" sz="2200" dirty="0" smtClean="0">
                <a:cs typeface="Baskerville Old Face"/>
              </a:rPr>
              <a:t>Kong</a:t>
            </a:r>
            <a:endParaRPr lang="en-US" sz="2200" dirty="0">
              <a:cs typeface="Baskerville Old Face"/>
            </a:endParaRPr>
          </a:p>
          <a:p>
            <a:pPr marL="342900" indent="-342900" eaLnBrk="0" hangingPunct="0">
              <a:lnSpc>
                <a:spcPct val="90000"/>
              </a:lnSpc>
              <a:spcBef>
                <a:spcPct val="50000"/>
              </a:spcBef>
              <a:buFontTx/>
              <a:buChar char="•"/>
            </a:pPr>
            <a:r>
              <a:rPr lang="en-US" sz="2200" b="1" u="sng" dirty="0">
                <a:cs typeface="Baskerville Old Face"/>
              </a:rPr>
              <a:t>2014</a:t>
            </a:r>
            <a:r>
              <a:rPr lang="en-US" sz="2200" dirty="0">
                <a:cs typeface="Baskerville Old Face"/>
              </a:rPr>
              <a:t> Young Living </a:t>
            </a:r>
            <a:r>
              <a:rPr lang="en-US" sz="2200" dirty="0" smtClean="0">
                <a:cs typeface="Baskerville Old Face"/>
              </a:rPr>
              <a:t>opens Malaysia</a:t>
            </a:r>
            <a:endParaRPr lang="en-US" sz="2200" dirty="0">
              <a:cs typeface="Baskerville Old Face"/>
            </a:endParaRPr>
          </a:p>
          <a:p>
            <a:pPr marL="342900" indent="-342900" eaLnBrk="0" hangingPunct="0">
              <a:lnSpc>
                <a:spcPct val="90000"/>
              </a:lnSpc>
              <a:spcBef>
                <a:spcPct val="50000"/>
              </a:spcBef>
              <a:buFontTx/>
              <a:buChar char="•"/>
            </a:pPr>
            <a:endParaRPr lang="en-US" sz="2000" dirty="0">
              <a:solidFill>
                <a:srgbClr val="404040"/>
              </a:solidFill>
              <a:latin typeface="Baskerville Old Face"/>
              <a:cs typeface="Baskerville Old Face"/>
            </a:endParaRPr>
          </a:p>
        </p:txBody>
      </p:sp>
      <p:pic>
        <p:nvPicPr>
          <p:cNvPr id="3" name="Picture 12" descr="http://farm6.static.flickr.com/5243/5331104506_7cd29e3a33_m.jpg"/>
          <p:cNvPicPr>
            <a:picLocks noChangeAspect="1" noChangeArrowheads="1"/>
          </p:cNvPicPr>
          <p:nvPr/>
        </p:nvPicPr>
        <p:blipFill>
          <a:blip r:embed="rId3">
            <a:extLst/>
          </a:blip>
          <a:srcRect/>
          <a:stretch>
            <a:fillRect/>
          </a:stretch>
        </p:blipFill>
        <p:spPr bwMode="auto">
          <a:xfrm>
            <a:off x="7589786" y="88496"/>
            <a:ext cx="3467223" cy="1386891"/>
          </a:xfrm>
          <a:prstGeom prst="rect">
            <a:avLst/>
          </a:prstGeom>
          <a:ln>
            <a:noFill/>
          </a:ln>
          <a:effectLst>
            <a:outerShdw blurRad="292100" dist="139700" dir="2700000" algn="tl" rotWithShape="0">
              <a:srgbClr val="333333">
                <a:alpha val="65000"/>
              </a:srgbClr>
            </a:outerShdw>
          </a:effectLst>
          <a:extLst/>
        </p:spPr>
      </p:pic>
      <p:pic>
        <p:nvPicPr>
          <p:cNvPr id="4" name="Picture 4" descr="http://farm4.static.flickr.com/3566/3812242532_1e2977e4f5_z.jpg"/>
          <p:cNvPicPr>
            <a:picLocks noChangeAspect="1" noChangeArrowheads="1"/>
          </p:cNvPicPr>
          <p:nvPr/>
        </p:nvPicPr>
        <p:blipFill>
          <a:blip r:embed="rId4">
            <a:extLst/>
          </a:blip>
          <a:srcRect/>
          <a:stretch>
            <a:fillRect/>
          </a:stretch>
        </p:blipFill>
        <p:spPr bwMode="auto">
          <a:xfrm>
            <a:off x="7370002" y="1778260"/>
            <a:ext cx="2232423" cy="1489363"/>
          </a:xfrm>
          <a:prstGeom prst="rect">
            <a:avLst/>
          </a:prstGeom>
          <a:ln>
            <a:noFill/>
          </a:ln>
          <a:effectLst>
            <a:outerShdw blurRad="292100" dist="139700" dir="2700000" algn="tl" rotWithShape="0">
              <a:srgbClr val="333333">
                <a:alpha val="65000"/>
              </a:srgbClr>
            </a:outerShdw>
          </a:effectLst>
          <a:extLst/>
        </p:spPr>
      </p:pic>
      <p:pic>
        <p:nvPicPr>
          <p:cNvPr id="5" name="Picture 10" descr="http://farm4.static.flickr.com/3517/3812242242_4435388775_m.jpg"/>
          <p:cNvPicPr>
            <a:picLocks noChangeAspect="1" noChangeArrowheads="1"/>
          </p:cNvPicPr>
          <p:nvPr/>
        </p:nvPicPr>
        <p:blipFill>
          <a:blip r:embed="rId5">
            <a:extLst/>
          </a:blip>
          <a:srcRect/>
          <a:stretch>
            <a:fillRect/>
          </a:stretch>
        </p:blipFill>
        <p:spPr bwMode="auto">
          <a:xfrm>
            <a:off x="10072670" y="2009532"/>
            <a:ext cx="1895881" cy="2843822"/>
          </a:xfrm>
          <a:prstGeom prst="rect">
            <a:avLst/>
          </a:prstGeom>
          <a:ln>
            <a:noFill/>
          </a:ln>
          <a:effectLst>
            <a:outerShdw blurRad="292100" dist="139700" dir="2700000" algn="tl" rotWithShape="0">
              <a:srgbClr val="333333">
                <a:alpha val="65000"/>
              </a:srgbClr>
            </a:outerShdw>
          </a:effectLst>
          <a:extLst/>
        </p:spPr>
      </p:pic>
      <p:pic>
        <p:nvPicPr>
          <p:cNvPr id="7" name="Picture 6" descr="14924921013_32c7413c32_k.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0697" y="3529272"/>
            <a:ext cx="1505688" cy="2259083"/>
          </a:xfrm>
          <a:prstGeom prst="rect">
            <a:avLst/>
          </a:prstGeom>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1794214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139" b="10378"/>
          <a:stretch/>
        </p:blipFill>
        <p:spPr>
          <a:xfrm>
            <a:off x="768627" y="1"/>
            <a:ext cx="10648606" cy="5632174"/>
          </a:xfrm>
          <a:prstGeom prst="rect">
            <a:avLst/>
          </a:prstGeom>
        </p:spPr>
      </p:pic>
    </p:spTree>
    <p:extLst>
      <p:ext uri="{BB962C8B-B14F-4D97-AF65-F5344CB8AC3E}">
        <p14:creationId xmlns:p14="http://schemas.microsoft.com/office/powerpoint/2010/main" val="13699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dirty="0" smtClean="0">
                <a:latin typeface="+mn-lt"/>
              </a:rPr>
              <a:t>WELLNESS COMPANY</a:t>
            </a:r>
            <a:endParaRPr lang="en-US" sz="6600"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 y="1464192"/>
            <a:ext cx="12150572" cy="4483290"/>
          </a:xfrm>
          <a:prstGeom prst="rect">
            <a:avLst/>
          </a:prstGeom>
        </p:spPr>
      </p:pic>
    </p:spTree>
    <p:extLst>
      <p:ext uri="{BB962C8B-B14F-4D97-AF65-F5344CB8AC3E}">
        <p14:creationId xmlns:p14="http://schemas.microsoft.com/office/powerpoint/2010/main" val="1803475286"/>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4932</TotalTime>
  <Words>4040</Words>
  <Application>Microsoft Office PowerPoint</Application>
  <PresentationFormat>Widescreen</PresentationFormat>
  <Paragraphs>298</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DotumChe</vt:lpstr>
      <vt:lpstr>Arial</vt:lpstr>
      <vt:lpstr>Arial Narrow</vt:lpstr>
      <vt:lpstr>Baskerville Old Face</vt:lpstr>
      <vt:lpstr>Calibri</vt:lpstr>
      <vt:lpstr>Calibri Light</vt:lpstr>
      <vt:lpstr>Consolas</vt:lpstr>
      <vt:lpstr>MrsEavesSmartLig</vt:lpstr>
      <vt:lpstr>Times New Roman</vt:lpstr>
      <vt:lpstr>Office Theme</vt:lpstr>
      <vt:lpstr>PowerPoint Presentation</vt:lpstr>
      <vt:lpstr> MY YOUNG LIVING STORY</vt:lpstr>
      <vt:lpstr>PowerPoint Presentation</vt:lpstr>
      <vt:lpstr>PowerPoint Presentation</vt:lpstr>
      <vt:lpstr>PowerPoint Presentation</vt:lpstr>
      <vt:lpstr>MARY YOUNG</vt:lpstr>
      <vt:lpstr>PowerPoint Presentation</vt:lpstr>
      <vt:lpstr>PowerPoint Presentation</vt:lpstr>
      <vt:lpstr>WELLNESS COMPANY</vt:lpstr>
      <vt:lpstr>YOUR LIFE. YOUR HEALTH. BE EMPOWERED.</vt:lpstr>
      <vt:lpstr>YOUNG LIVING LIFESTYLE </vt:lpstr>
      <vt:lpstr>WHAT IS AN ESSENTIAL OIL?</vt:lpstr>
      <vt:lpstr>HISTORY</vt:lpstr>
      <vt:lpstr>How do you use  </vt:lpstr>
      <vt:lpstr>AROMATICALLY</vt:lpstr>
      <vt:lpstr>TOPICALLY</vt:lpstr>
      <vt:lpstr>INTERNALLY</vt:lpstr>
      <vt:lpstr>WORLD LEADER</vt:lpstr>
      <vt:lpstr>QUALITY FROM SEED TO SEAL</vt:lpstr>
      <vt:lpstr>AROUND THE GLOBE</vt:lpstr>
      <vt:lpstr>PROMISE TO FAMILIES</vt:lpstr>
      <vt:lpstr>PREMIUM STARTER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COPAIBA VITALITY</vt:lpstr>
      <vt:lpstr>DIGIZE™ VITALITY </vt:lpstr>
      <vt:lpstr>R.C.™</vt:lpstr>
      <vt:lpstr>OIL-INFUSED PRODUCTS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Living Essential Oils; Haley Jensen</dc:creator>
  <cp:lastModifiedBy>Madison Campbell</cp:lastModifiedBy>
  <cp:revision>140</cp:revision>
  <dcterms:created xsi:type="dcterms:W3CDTF">2015-06-10T21:21:35Z</dcterms:created>
  <dcterms:modified xsi:type="dcterms:W3CDTF">2016-09-26T19:50:00Z</dcterms:modified>
</cp:coreProperties>
</file>